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5" r:id="rId1"/>
  </p:sldMasterIdLst>
  <p:sldIdLst>
    <p:sldId id="263" r:id="rId2"/>
    <p:sldId id="311" r:id="rId3"/>
    <p:sldId id="354" r:id="rId4"/>
    <p:sldId id="258" r:id="rId5"/>
    <p:sldId id="376" r:id="rId6"/>
    <p:sldId id="375" r:id="rId7"/>
    <p:sldId id="260" r:id="rId8"/>
    <p:sldId id="261" r:id="rId9"/>
    <p:sldId id="262" r:id="rId10"/>
    <p:sldId id="257" r:id="rId11"/>
    <p:sldId id="259" r:id="rId12"/>
    <p:sldId id="372" r:id="rId13"/>
    <p:sldId id="373" r:id="rId14"/>
    <p:sldId id="374" r:id="rId15"/>
    <p:sldId id="365" r:id="rId16"/>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2" d="100"/>
          <a:sy n="82" d="100"/>
        </p:scale>
        <p:origin x="120" y="2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pt-BR"/>
              <a:t>Clique para editar o título mestre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pt-BR"/>
              <a:t>Clique para editar o estilo do subtítulo mestre</a:t>
            </a:r>
            <a:endParaRPr lang="en-US" dirty="0"/>
          </a:p>
        </p:txBody>
      </p:sp>
      <p:sp>
        <p:nvSpPr>
          <p:cNvPr id="4" name="Date Placeholder 3"/>
          <p:cNvSpPr>
            <a:spLocks noGrp="1"/>
          </p:cNvSpPr>
          <p:nvPr>
            <p:ph type="dt" sz="half" idx="10"/>
          </p:nvPr>
        </p:nvSpPr>
        <p:spPr/>
        <p:txBody>
          <a:bodyPr/>
          <a:lstStyle/>
          <a:p>
            <a:fld id="{E764861E-86DD-4FF0-8712-5ECBE110B74C}" type="datetimeFigureOut">
              <a:rPr lang="pt-BR" smtClean="0"/>
              <a:t>27/08/2021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E40FCFFB-D89C-475F-AD75-889886AB7929}" type="slidenum">
              <a:rPr lang="pt-BR" smtClean="0"/>
              <a:t>‹nº›</a:t>
            </a:fld>
            <a:endParaRPr lang="pt-BR"/>
          </a:p>
        </p:txBody>
      </p:sp>
    </p:spTree>
    <p:extLst>
      <p:ext uri="{BB962C8B-B14F-4D97-AF65-F5344CB8AC3E}">
        <p14:creationId xmlns:p14="http://schemas.microsoft.com/office/powerpoint/2010/main" val="305103192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Vertical Text Placeholder 2"/>
          <p:cNvSpPr>
            <a:spLocks noGrp="1"/>
          </p:cNvSpPr>
          <p:nvPr>
            <p:ph type="body" orient="vert" idx="1"/>
          </p:nvPr>
        </p:nvSpPr>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E764861E-86DD-4FF0-8712-5ECBE110B74C}" type="datetimeFigureOut">
              <a:rPr lang="pt-BR" smtClean="0"/>
              <a:t>27/08/2021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324843041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pt-BR"/>
              <a:t>Clique para editar o título mestre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E764861E-86DD-4FF0-8712-5ECBE110B74C}" type="datetimeFigureOut">
              <a:rPr lang="pt-BR" smtClean="0"/>
              <a:t>27/08/2021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208793300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idx="1"/>
          </p:nvPr>
        </p:nvSpPr>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E764861E-86DD-4FF0-8712-5ECBE110B74C}" type="datetimeFigureOut">
              <a:rPr lang="pt-BR" smtClean="0"/>
              <a:t>27/08/2021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421254218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ção">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pt-BR"/>
              <a:t>Clique para editar o título mestre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 texto mestre</a:t>
            </a:r>
          </a:p>
        </p:txBody>
      </p:sp>
      <p:sp>
        <p:nvSpPr>
          <p:cNvPr id="4" name="Date Placeholder 3"/>
          <p:cNvSpPr>
            <a:spLocks noGrp="1"/>
          </p:cNvSpPr>
          <p:nvPr>
            <p:ph type="dt" sz="half" idx="10"/>
          </p:nvPr>
        </p:nvSpPr>
        <p:spPr>
          <a:xfrm>
            <a:off x="8593667" y="6272784"/>
            <a:ext cx="2644309" cy="365125"/>
          </a:xfrm>
        </p:spPr>
        <p:txBody>
          <a:bodyPr/>
          <a:lstStyle/>
          <a:p>
            <a:fld id="{E764861E-86DD-4FF0-8712-5ECBE110B74C}" type="datetimeFigureOut">
              <a:rPr lang="pt-BR" smtClean="0"/>
              <a:t>27/08/2021</a:t>
            </a:fld>
            <a:endParaRPr lang="pt-BR"/>
          </a:p>
        </p:txBody>
      </p:sp>
      <p:sp>
        <p:nvSpPr>
          <p:cNvPr id="5" name="Footer Placeholder 4"/>
          <p:cNvSpPr>
            <a:spLocks noGrp="1"/>
          </p:cNvSpPr>
          <p:nvPr>
            <p:ph type="ftr" sz="quarter" idx="11"/>
          </p:nvPr>
        </p:nvSpPr>
        <p:spPr>
          <a:xfrm>
            <a:off x="2182708" y="6272784"/>
            <a:ext cx="6327648" cy="365125"/>
          </a:xfrm>
        </p:spPr>
        <p:txBody>
          <a:bodyPr/>
          <a:lstStyle/>
          <a:p>
            <a:endParaRPr lang="pt-BR"/>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E40FCFFB-D89C-475F-AD75-889886AB7929}" type="slidenum">
              <a:rPr lang="pt-BR" smtClean="0"/>
              <a:t>‹nº›</a:t>
            </a:fld>
            <a:endParaRPr lang="pt-BR"/>
          </a:p>
        </p:txBody>
      </p:sp>
    </p:spTree>
    <p:extLst>
      <p:ext uri="{BB962C8B-B14F-4D97-AF65-F5344CB8AC3E}">
        <p14:creationId xmlns:p14="http://schemas.microsoft.com/office/powerpoint/2010/main" val="721199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Date Placeholder 4"/>
          <p:cNvSpPr>
            <a:spLocks noGrp="1"/>
          </p:cNvSpPr>
          <p:nvPr>
            <p:ph type="dt" sz="half" idx="10"/>
          </p:nvPr>
        </p:nvSpPr>
        <p:spPr/>
        <p:txBody>
          <a:bodyPr/>
          <a:lstStyle/>
          <a:p>
            <a:fld id="{E764861E-86DD-4FF0-8712-5ECBE110B74C}" type="datetimeFigureOut">
              <a:rPr lang="pt-BR" smtClean="0"/>
              <a:t>27/08/2021</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53779677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pt-BR"/>
              <a:t>Clique para editar o título mestre</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7" name="Date Placeholder 6"/>
          <p:cNvSpPr>
            <a:spLocks noGrp="1"/>
          </p:cNvSpPr>
          <p:nvPr>
            <p:ph type="dt" sz="half" idx="10"/>
          </p:nvPr>
        </p:nvSpPr>
        <p:spPr/>
        <p:txBody>
          <a:bodyPr/>
          <a:lstStyle/>
          <a:p>
            <a:fld id="{E764861E-86DD-4FF0-8712-5ECBE110B74C}" type="datetimeFigureOut">
              <a:rPr lang="pt-BR" smtClean="0"/>
              <a:t>27/08/2021</a:t>
            </a:fld>
            <a:endParaRPr lang="pt-BR"/>
          </a:p>
        </p:txBody>
      </p:sp>
      <p:sp>
        <p:nvSpPr>
          <p:cNvPr id="8" name="Footer Placeholder 7"/>
          <p:cNvSpPr>
            <a:spLocks noGrp="1"/>
          </p:cNvSpPr>
          <p:nvPr>
            <p:ph type="ftr" sz="quarter" idx="11"/>
          </p:nvPr>
        </p:nvSpPr>
        <p:spPr/>
        <p:txBody>
          <a:bodyPr/>
          <a:lstStyle/>
          <a:p>
            <a:endParaRPr lang="pt-BR"/>
          </a:p>
        </p:txBody>
      </p:sp>
      <p:sp>
        <p:nvSpPr>
          <p:cNvPr id="9" name="Slide Number Placeholder 8"/>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48261672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pt-BR"/>
              <a:t>Clique para editar o título mestre</a:t>
            </a:r>
            <a:endParaRPr lang="en-US" dirty="0"/>
          </a:p>
        </p:txBody>
      </p:sp>
      <p:sp>
        <p:nvSpPr>
          <p:cNvPr id="3" name="Date Placeholder 2"/>
          <p:cNvSpPr>
            <a:spLocks noGrp="1"/>
          </p:cNvSpPr>
          <p:nvPr>
            <p:ph type="dt" sz="half" idx="10"/>
          </p:nvPr>
        </p:nvSpPr>
        <p:spPr/>
        <p:txBody>
          <a:bodyPr/>
          <a:lstStyle/>
          <a:p>
            <a:fld id="{E764861E-86DD-4FF0-8712-5ECBE110B74C}" type="datetimeFigureOut">
              <a:rPr lang="pt-BR" smtClean="0"/>
              <a:t>27/08/2021</a:t>
            </a:fld>
            <a:endParaRPr lang="pt-BR"/>
          </a:p>
        </p:txBody>
      </p:sp>
      <p:sp>
        <p:nvSpPr>
          <p:cNvPr id="4" name="Footer Placeholder 3"/>
          <p:cNvSpPr>
            <a:spLocks noGrp="1"/>
          </p:cNvSpPr>
          <p:nvPr>
            <p:ph type="ftr" sz="quarter" idx="11"/>
          </p:nvPr>
        </p:nvSpPr>
        <p:spPr/>
        <p:txBody>
          <a:bodyPr/>
          <a:lstStyle/>
          <a:p>
            <a:endParaRPr lang="pt-BR"/>
          </a:p>
        </p:txBody>
      </p:sp>
      <p:sp>
        <p:nvSpPr>
          <p:cNvPr id="5" name="Slide Number Placeholder 4"/>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414632360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64861E-86DD-4FF0-8712-5ECBE110B74C}" type="datetimeFigureOut">
              <a:rPr lang="pt-BR" smtClean="0"/>
              <a:t>27/08/2021</a:t>
            </a:fld>
            <a:endParaRPr lang="pt-BR"/>
          </a:p>
        </p:txBody>
      </p:sp>
      <p:sp>
        <p:nvSpPr>
          <p:cNvPr id="3" name="Footer Placeholder 2"/>
          <p:cNvSpPr>
            <a:spLocks noGrp="1"/>
          </p:cNvSpPr>
          <p:nvPr>
            <p:ph type="ftr" sz="quarter" idx="11"/>
          </p:nvPr>
        </p:nvSpPr>
        <p:spPr/>
        <p:txBody>
          <a:bodyPr/>
          <a:lstStyle/>
          <a:p>
            <a:endParaRPr lang="pt-BR"/>
          </a:p>
        </p:txBody>
      </p:sp>
      <p:sp>
        <p:nvSpPr>
          <p:cNvPr id="4" name="Slide Number Placeholder 3"/>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100438924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pt-BR"/>
              <a:t>Clique para editar o título mestre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 texto mestre</a:t>
            </a:r>
          </a:p>
        </p:txBody>
      </p:sp>
      <p:sp>
        <p:nvSpPr>
          <p:cNvPr id="5" name="Date Placeholder 4"/>
          <p:cNvSpPr>
            <a:spLocks noGrp="1"/>
          </p:cNvSpPr>
          <p:nvPr>
            <p:ph type="dt" sz="half" idx="10"/>
          </p:nvPr>
        </p:nvSpPr>
        <p:spPr/>
        <p:txBody>
          <a:bodyPr/>
          <a:lstStyle/>
          <a:p>
            <a:fld id="{E764861E-86DD-4FF0-8712-5ECBE110B74C}" type="datetimeFigureOut">
              <a:rPr lang="pt-BR" smtClean="0"/>
              <a:t>27/08/2021</a:t>
            </a:fld>
            <a:endParaRPr lang="pt-BR"/>
          </a:p>
        </p:txBody>
      </p:sp>
      <p:sp>
        <p:nvSpPr>
          <p:cNvPr id="6" name="Footer Placeholder 5"/>
          <p:cNvSpPr>
            <a:spLocks noGrp="1"/>
          </p:cNvSpPr>
          <p:nvPr>
            <p:ph type="ftr" sz="quarter" idx="11"/>
          </p:nvPr>
        </p:nvSpPr>
        <p:spPr/>
        <p:txBody>
          <a:bodyPr/>
          <a:lstStyle/>
          <a:p>
            <a:endParaRPr lang="pt-BR"/>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33864671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pt-BR"/>
              <a:t>Clique para editar o título mestre</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a:t>Clique no ícone para adicionar uma imagem</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 texto mestre</a:t>
            </a:r>
          </a:p>
        </p:txBody>
      </p:sp>
      <p:sp>
        <p:nvSpPr>
          <p:cNvPr id="5" name="Date Placeholder 4"/>
          <p:cNvSpPr>
            <a:spLocks noGrp="1"/>
          </p:cNvSpPr>
          <p:nvPr>
            <p:ph type="dt" sz="half" idx="10"/>
          </p:nvPr>
        </p:nvSpPr>
        <p:spPr/>
        <p:txBody>
          <a:bodyPr/>
          <a:lstStyle/>
          <a:p>
            <a:fld id="{E764861E-86DD-4FF0-8712-5ECBE110B74C}" type="datetimeFigureOut">
              <a:rPr lang="pt-BR" smtClean="0"/>
              <a:t>27/08/2021</a:t>
            </a:fld>
            <a:endParaRPr lang="pt-BR"/>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316457814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pt-BR"/>
              <a:t>Clique para editar o título mestre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E764861E-86DD-4FF0-8712-5ECBE110B74C}" type="datetimeFigureOut">
              <a:rPr lang="pt-BR" smtClean="0"/>
              <a:t>27/08/2021</a:t>
            </a:fld>
            <a:endParaRPr lang="pt-BR"/>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pt-BR"/>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E40FCFFB-D89C-475F-AD75-889886AB7929}" type="slidenum">
              <a:rPr lang="pt-BR" smtClean="0"/>
              <a:t>‹nº›</a:t>
            </a:fld>
            <a:endParaRPr lang="pt-BR"/>
          </a:p>
        </p:txBody>
      </p:sp>
    </p:spTree>
    <p:extLst>
      <p:ext uri="{BB962C8B-B14F-4D97-AF65-F5344CB8AC3E}">
        <p14:creationId xmlns:p14="http://schemas.microsoft.com/office/powerpoint/2010/main" val="441568852"/>
      </p:ext>
    </p:extLst>
  </p:cSld>
  <p:clrMap bg1="lt1" tx1="dk1" bg2="lt2" tx2="dk2" accent1="accent1" accent2="accent2" accent3="accent3" accent4="accent4" accent5="accent5" accent6="accent6" hlink="hlink" folHlink="folHlink"/>
  <p:sldLayoutIdLst>
    <p:sldLayoutId id="2147483966" r:id="rId1"/>
    <p:sldLayoutId id="2147483967" r:id="rId2"/>
    <p:sldLayoutId id="2147483968" r:id="rId3"/>
    <p:sldLayoutId id="2147483969" r:id="rId4"/>
    <p:sldLayoutId id="2147483970" r:id="rId5"/>
    <p:sldLayoutId id="2147483971" r:id="rId6"/>
    <p:sldLayoutId id="2147483972" r:id="rId7"/>
    <p:sldLayoutId id="2147483973" r:id="rId8"/>
    <p:sldLayoutId id="2147483974" r:id="rId9"/>
    <p:sldLayoutId id="2147483975" r:id="rId10"/>
    <p:sldLayoutId id="2147483976" r:id="rId11"/>
  </p:sldLayoutIdLst>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3.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3.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4.png"/><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19.png"/><Relationship Id="rId7" Type="http://schemas.openxmlformats.org/officeDocument/2006/relationships/image" Target="../media/image23.jpeg"/><Relationship Id="rId12" Type="http://schemas.openxmlformats.org/officeDocument/2006/relationships/image" Target="../media/image26.jpeg"/><Relationship Id="rId2" Type="http://schemas.openxmlformats.org/officeDocument/2006/relationships/image" Target="../media/image18.jpg"/><Relationship Id="rId1" Type="http://schemas.openxmlformats.org/officeDocument/2006/relationships/slideLayout" Target="../slideLayouts/slideLayout2.xml"/><Relationship Id="rId6" Type="http://schemas.openxmlformats.org/officeDocument/2006/relationships/image" Target="../media/image22.gif"/><Relationship Id="rId11" Type="http://schemas.openxmlformats.org/officeDocument/2006/relationships/hyperlink" Target="https://go.hotmart.com/D45351936X?dp=1" TargetMode="External"/><Relationship Id="rId5" Type="http://schemas.openxmlformats.org/officeDocument/2006/relationships/image" Target="../media/image21.jpeg"/><Relationship Id="rId10" Type="http://schemas.openxmlformats.org/officeDocument/2006/relationships/hyperlink" Target="https://t.me/juliocesarmedeiros" TargetMode="External"/><Relationship Id="rId4" Type="http://schemas.openxmlformats.org/officeDocument/2006/relationships/image" Target="../media/image20.gif"/><Relationship Id="rId9" Type="http://schemas.openxmlformats.org/officeDocument/2006/relationships/image" Target="../media/image25.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sv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hyperlink" Target="https://es.wikipedia.org/wiki/Paseo_de_la_Fama_de_Madrid" TargetMode="External"/><Relationship Id="rId5" Type="http://schemas.openxmlformats.org/officeDocument/2006/relationships/image" Target="../media/image11.jpe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7" name="Group 31">
            <a:extLst>
              <a:ext uri="{FF2B5EF4-FFF2-40B4-BE49-F238E27FC236}">
                <a16:creationId xmlns:a16="http://schemas.microsoft.com/office/drawing/2014/main" id="{16DBFAD4-B5FC-442B-A283-381B01B195F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33" name="Oval 32">
              <a:extLst>
                <a:ext uri="{FF2B5EF4-FFF2-40B4-BE49-F238E27FC236}">
                  <a16:creationId xmlns:a16="http://schemas.microsoft.com/office/drawing/2014/main" id="{9B649DC7-8769-4383-A6F2-8F366BA7A1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41" name="Oval 33">
              <a:extLst>
                <a:ext uri="{FF2B5EF4-FFF2-40B4-BE49-F238E27FC236}">
                  <a16:creationId xmlns:a16="http://schemas.microsoft.com/office/drawing/2014/main" id="{0C67FD53-2686-4E0E-BA49-976F78F9AA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p:nvSpPr>
          <p:cNvPr id="36" name="Rectangle 35">
            <a:extLst>
              <a:ext uri="{FF2B5EF4-FFF2-40B4-BE49-F238E27FC236}">
                <a16:creationId xmlns:a16="http://schemas.microsoft.com/office/drawing/2014/main" id="{362E11DD-B54B-4751-9C17-39DAF9EF46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blipFill dpi="0" rotWithShape="1">
            <a:blip r:embed="rId4">
              <a:alphaModFix amt="60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D0607376-FE24-4E98-B64D-15707C634D07}"/>
              </a:ext>
            </a:extLst>
          </p:cNvPr>
          <p:cNvSpPr>
            <a:spLocks noGrp="1"/>
          </p:cNvSpPr>
          <p:nvPr>
            <p:ph type="ctrTitle"/>
          </p:nvPr>
        </p:nvSpPr>
        <p:spPr>
          <a:xfrm>
            <a:off x="400715" y="200311"/>
            <a:ext cx="6978280" cy="4100557"/>
          </a:xfrm>
        </p:spPr>
        <p:txBody>
          <a:bodyPr vert="horz" lIns="91440" tIns="45720" rIns="91440" bIns="45720" rtlCol="0" anchor="ctr">
            <a:noAutofit/>
          </a:bodyPr>
          <a:lstStyle/>
          <a:p>
            <a:r>
              <a:rPr lang="pt-BR" sz="6600" dirty="0"/>
              <a:t>Lição 9 – Ascenção e a queda de Salomão. </a:t>
            </a:r>
            <a:br>
              <a:rPr lang="pt-BR" sz="6600" dirty="0"/>
            </a:br>
            <a:br>
              <a:rPr lang="pt-BR" sz="6600" dirty="0"/>
            </a:br>
            <a:r>
              <a:rPr lang="pt-BR" sz="4800" dirty="0"/>
              <a:t>Base Bíblica 1 Reis 4,v20-34.</a:t>
            </a:r>
            <a:endParaRPr lang="en-US" sz="13800" dirty="0">
              <a:blipFill>
                <a:blip r:embed="rId6">
                  <a:extLst>
                    <a:ext uri="{28A0092B-C50C-407E-A947-70E740481C1C}">
                      <a14:useLocalDpi xmlns:a14="http://schemas.microsoft.com/office/drawing/2010/main" val="0"/>
                    </a:ext>
                  </a:extLst>
                </a:blip>
                <a:tile tx="6350" ty="-127000" sx="65000" sy="64000" flip="none" algn="tl"/>
              </a:blipFill>
            </a:endParaRPr>
          </a:p>
        </p:txBody>
      </p:sp>
      <p:sp>
        <p:nvSpPr>
          <p:cNvPr id="22" name="Título 1">
            <a:extLst>
              <a:ext uri="{FF2B5EF4-FFF2-40B4-BE49-F238E27FC236}">
                <a16:creationId xmlns:a16="http://schemas.microsoft.com/office/drawing/2014/main" id="{7551AB0E-BFA5-4186-805E-2CB74D88E6B9}"/>
              </a:ext>
            </a:extLst>
          </p:cNvPr>
          <p:cNvSpPr txBox="1">
            <a:spLocks noGrp="1"/>
          </p:cNvSpPr>
          <p:nvPr>
            <p:ph type="subTitle" idx="1"/>
          </p:nvPr>
        </p:nvSpPr>
        <p:spPr>
          <a:xfrm>
            <a:off x="251859" y="4576843"/>
            <a:ext cx="6743845" cy="2080846"/>
          </a:xfrm>
          <a:prstGeom prst="rect">
            <a:avLst/>
          </a:prstGeom>
        </p:spPr>
        <p:txBody>
          <a:bodyPr vert="horz" lIns="91440" tIns="45720" rIns="91440" bIns="45720" rtlCol="0">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indent="-182880" algn="l">
              <a:spcAft>
                <a:spcPts val="600"/>
              </a:spcAft>
              <a:buFont typeface="Wingdings" pitchFamily="2" charset="2"/>
              <a:buChar char="§"/>
            </a:pPr>
            <a:r>
              <a:rPr lang="en-US" sz="1800" dirty="0">
                <a:latin typeface="+mn-lt"/>
                <a:ea typeface="+mn-ea"/>
                <a:cs typeface="+mn-cs"/>
              </a:rPr>
              <a:t>Assembleia de Deus </a:t>
            </a:r>
            <a:r>
              <a:rPr lang="en-US" sz="1800" dirty="0" err="1">
                <a:latin typeface="+mn-lt"/>
                <a:ea typeface="+mn-ea"/>
                <a:cs typeface="+mn-cs"/>
              </a:rPr>
              <a:t>em</a:t>
            </a:r>
            <a:r>
              <a:rPr lang="en-US" sz="1800" dirty="0">
                <a:latin typeface="+mn-lt"/>
                <a:ea typeface="+mn-ea"/>
                <a:cs typeface="+mn-cs"/>
              </a:rPr>
              <a:t> </a:t>
            </a:r>
            <a:r>
              <a:rPr lang="en-US" sz="1800" dirty="0" err="1">
                <a:latin typeface="+mn-lt"/>
                <a:ea typeface="+mn-ea"/>
                <a:cs typeface="+mn-cs"/>
              </a:rPr>
              <a:t>Bangu</a:t>
            </a:r>
            <a:r>
              <a:rPr lang="en-US" sz="1800" dirty="0">
                <a:latin typeface="+mn-lt"/>
                <a:ea typeface="+mn-ea"/>
                <a:cs typeface="+mn-cs"/>
              </a:rPr>
              <a:t>. Pastor </a:t>
            </a:r>
            <a:r>
              <a:rPr lang="en-US" sz="1800" dirty="0" err="1">
                <a:latin typeface="+mn-lt"/>
                <a:ea typeface="+mn-ea"/>
                <a:cs typeface="+mn-cs"/>
              </a:rPr>
              <a:t>Presidente</a:t>
            </a:r>
            <a:r>
              <a:rPr lang="en-US" sz="1800" dirty="0">
                <a:latin typeface="+mn-lt"/>
                <a:ea typeface="+mn-ea"/>
                <a:cs typeface="+mn-cs"/>
              </a:rPr>
              <a:t> Sósteni Silva</a:t>
            </a:r>
            <a:br>
              <a:rPr lang="en-US" sz="1800" dirty="0">
                <a:latin typeface="+mn-lt"/>
                <a:ea typeface="+mn-ea"/>
                <a:cs typeface="+mn-cs"/>
              </a:rPr>
            </a:br>
            <a:br>
              <a:rPr lang="en-US" sz="1800" dirty="0">
                <a:latin typeface="+mn-lt"/>
                <a:ea typeface="+mn-ea"/>
                <a:cs typeface="+mn-cs"/>
              </a:rPr>
            </a:br>
            <a:r>
              <a:rPr lang="en-US" sz="1800" dirty="0" err="1">
                <a:latin typeface="+mn-lt"/>
                <a:ea typeface="+mn-ea"/>
                <a:cs typeface="+mn-cs"/>
              </a:rPr>
              <a:t>Congregação</a:t>
            </a:r>
            <a:r>
              <a:rPr lang="en-US" sz="1800" dirty="0">
                <a:latin typeface="+mn-lt"/>
                <a:ea typeface="+mn-ea"/>
                <a:cs typeface="+mn-cs"/>
              </a:rPr>
              <a:t> da </a:t>
            </a:r>
            <a:r>
              <a:rPr lang="en-US" sz="1800" dirty="0" err="1">
                <a:latin typeface="+mn-lt"/>
                <a:ea typeface="+mn-ea"/>
                <a:cs typeface="+mn-cs"/>
              </a:rPr>
              <a:t>Rua</a:t>
            </a:r>
            <a:r>
              <a:rPr lang="en-US" sz="1800" dirty="0">
                <a:latin typeface="+mn-lt"/>
                <a:ea typeface="+mn-ea"/>
                <a:cs typeface="+mn-cs"/>
              </a:rPr>
              <a:t> do </a:t>
            </a:r>
            <a:r>
              <a:rPr lang="en-US" sz="1800" dirty="0" err="1">
                <a:latin typeface="+mn-lt"/>
                <a:ea typeface="+mn-ea"/>
                <a:cs typeface="+mn-cs"/>
              </a:rPr>
              <a:t>Registro</a:t>
            </a:r>
            <a:r>
              <a:rPr lang="en-US" sz="1800" dirty="0">
                <a:latin typeface="+mn-lt"/>
                <a:ea typeface="+mn-ea"/>
                <a:cs typeface="+mn-cs"/>
              </a:rPr>
              <a:t>, 849. Pastor </a:t>
            </a:r>
            <a:r>
              <a:rPr lang="en-US" sz="1800" dirty="0" err="1">
                <a:latin typeface="+mn-lt"/>
                <a:ea typeface="+mn-ea"/>
                <a:cs typeface="+mn-cs"/>
              </a:rPr>
              <a:t>Dirigente</a:t>
            </a:r>
            <a:r>
              <a:rPr lang="en-US" sz="1800" dirty="0">
                <a:latin typeface="+mn-lt"/>
                <a:ea typeface="+mn-ea"/>
                <a:cs typeface="+mn-cs"/>
              </a:rPr>
              <a:t> Júlio Cesar Medeiros</a:t>
            </a:r>
            <a:br>
              <a:rPr lang="en-US" sz="1800" dirty="0">
                <a:latin typeface="+mn-lt"/>
                <a:ea typeface="+mn-ea"/>
                <a:cs typeface="+mn-cs"/>
              </a:rPr>
            </a:br>
            <a:br>
              <a:rPr lang="en-US" sz="1800" dirty="0">
                <a:latin typeface="+mn-lt"/>
                <a:ea typeface="+mn-ea"/>
                <a:cs typeface="+mn-cs"/>
              </a:rPr>
            </a:br>
            <a:r>
              <a:rPr lang="en-US" sz="1800" dirty="0">
                <a:latin typeface="+mn-lt"/>
                <a:ea typeface="+mn-ea"/>
                <a:cs typeface="+mn-cs"/>
              </a:rPr>
              <a:t>Professor da EBD - </a:t>
            </a:r>
            <a:r>
              <a:rPr lang="en-US" sz="1800" dirty="0" err="1">
                <a:latin typeface="+mn-lt"/>
                <a:ea typeface="+mn-ea"/>
                <a:cs typeface="+mn-cs"/>
              </a:rPr>
              <a:t>Trabalhador</a:t>
            </a:r>
            <a:r>
              <a:rPr lang="en-US" sz="1800" dirty="0">
                <a:latin typeface="+mn-lt"/>
                <a:ea typeface="+mn-ea"/>
                <a:cs typeface="+mn-cs"/>
              </a:rPr>
              <a:t>: </a:t>
            </a:r>
            <a:r>
              <a:rPr lang="en-US" sz="1800" dirty="0" err="1">
                <a:latin typeface="+mn-lt"/>
                <a:ea typeface="+mn-ea"/>
                <a:cs typeface="+mn-cs"/>
              </a:rPr>
              <a:t>Evandro</a:t>
            </a:r>
            <a:r>
              <a:rPr lang="en-US" sz="1800" dirty="0">
                <a:latin typeface="+mn-lt"/>
                <a:ea typeface="+mn-ea"/>
                <a:cs typeface="+mn-cs"/>
              </a:rPr>
              <a:t> Vieira de Andrade</a:t>
            </a:r>
            <a:br>
              <a:rPr lang="en-US" sz="1800" dirty="0">
                <a:latin typeface="+mn-lt"/>
                <a:ea typeface="+mn-ea"/>
                <a:cs typeface="+mn-cs"/>
              </a:rPr>
            </a:br>
            <a:r>
              <a:rPr lang="en-US" sz="1800" dirty="0">
                <a:latin typeface="+mn-lt"/>
                <a:ea typeface="+mn-ea"/>
                <a:cs typeface="+mn-cs"/>
              </a:rPr>
              <a:t> </a:t>
            </a:r>
          </a:p>
        </p:txBody>
      </p:sp>
      <p:pic>
        <p:nvPicPr>
          <p:cNvPr id="6" name="Imagem 5" descr="Uma imagem contendo relógio, livro, mesa, segurando&#10;&#10;Descrição gerada automaticamente">
            <a:extLst>
              <a:ext uri="{FF2B5EF4-FFF2-40B4-BE49-F238E27FC236}">
                <a16:creationId xmlns:a16="http://schemas.microsoft.com/office/drawing/2014/main" id="{8729AB0B-B6BF-4B89-AC41-4844FFBA113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485" r="-3" b="-3"/>
          <a:stretch/>
        </p:blipFill>
        <p:spPr>
          <a:xfrm>
            <a:off x="7545274" y="10"/>
            <a:ext cx="4646726" cy="6857990"/>
          </a:xfrm>
          <a:prstGeom prst="rect">
            <a:avLst/>
          </a:prstGeom>
        </p:spPr>
      </p:pic>
      <p:grpSp>
        <p:nvGrpSpPr>
          <p:cNvPr id="38" name="Group 37">
            <a:extLst>
              <a:ext uri="{FF2B5EF4-FFF2-40B4-BE49-F238E27FC236}">
                <a16:creationId xmlns:a16="http://schemas.microsoft.com/office/drawing/2014/main" id="{B55DE4E1-F219-45A4-96D9-9A86D0E4DBD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39" name="Oval 38">
              <a:extLst>
                <a:ext uri="{FF2B5EF4-FFF2-40B4-BE49-F238E27FC236}">
                  <a16:creationId xmlns:a16="http://schemas.microsoft.com/office/drawing/2014/main" id="{3601C3FF-4A5D-437C-B3DB-A53B99D308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40" name="Oval 39">
              <a:extLst>
                <a:ext uri="{FF2B5EF4-FFF2-40B4-BE49-F238E27FC236}">
                  <a16:creationId xmlns:a16="http://schemas.microsoft.com/office/drawing/2014/main" id="{61B1BDC9-B583-4F65-8FE9-E2CBE71D93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287301137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2" name="Group 191">
            <a:extLst>
              <a:ext uri="{FF2B5EF4-FFF2-40B4-BE49-F238E27FC236}">
                <a16:creationId xmlns:a16="http://schemas.microsoft.com/office/drawing/2014/main" id="{16DBFAD4-B5FC-442B-A283-381B01B195F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193" name="Oval 192">
              <a:extLst>
                <a:ext uri="{FF2B5EF4-FFF2-40B4-BE49-F238E27FC236}">
                  <a16:creationId xmlns:a16="http://schemas.microsoft.com/office/drawing/2014/main" id="{9B649DC7-8769-4383-A6F2-8F366BA7A1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94" name="Oval 193">
              <a:extLst>
                <a:ext uri="{FF2B5EF4-FFF2-40B4-BE49-F238E27FC236}">
                  <a16:creationId xmlns:a16="http://schemas.microsoft.com/office/drawing/2014/main" id="{0C67FD53-2686-4E0E-BA49-976F78F9AA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p:nvSpPr>
          <p:cNvPr id="195" name="Rectangle 194">
            <a:extLst>
              <a:ext uri="{FF2B5EF4-FFF2-40B4-BE49-F238E27FC236}">
                <a16:creationId xmlns:a16="http://schemas.microsoft.com/office/drawing/2014/main" id="{5B057BAA-CAD8-42D7-8DDF-E2075435DA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66502" y="0"/>
            <a:ext cx="6125497" cy="6857999"/>
          </a:xfrm>
          <a:prstGeom prst="rect">
            <a:avLst/>
          </a:prstGeom>
          <a:blipFill dpi="0" rotWithShape="1">
            <a:blip r:embed="rId4">
              <a:alphaModFix amt="60000"/>
              <a:lum bright="70000" contrast="-70000"/>
              <a:extLs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TextShape 1"/>
          <p:cNvSpPr txBox="1"/>
          <p:nvPr/>
        </p:nvSpPr>
        <p:spPr>
          <a:xfrm>
            <a:off x="6400800" y="484632"/>
            <a:ext cx="5299586" cy="1609344"/>
          </a:xfrm>
          <a:prstGeom prst="rect">
            <a:avLst/>
          </a:prstGeom>
          <a:ln>
            <a:noFill/>
          </a:ln>
        </p:spPr>
        <p:txBody>
          <a:bodyPr vert="horz" lIns="91440" tIns="45720" rIns="91440" bIns="45720" rtlCol="0" anchor="ctr">
            <a:normAutofit/>
          </a:bodyPr>
          <a:lstStyle/>
          <a:p>
            <a:pPr>
              <a:lnSpc>
                <a:spcPct val="90000"/>
              </a:lnSpc>
              <a:spcBef>
                <a:spcPct val="0"/>
              </a:spcBef>
              <a:spcAft>
                <a:spcPts val="600"/>
              </a:spcAft>
            </a:pPr>
            <a:r>
              <a:rPr lang="en-US" sz="4000" b="0" strike="noStrike" cap="all" spc="-1">
                <a:blipFill>
                  <a:blip r:embed="rId5">
                    <a:extLst>
                      <a:ext uri="{28A0092B-C50C-407E-A947-70E740481C1C}">
                        <a14:useLocalDpi xmlns:a14="http://schemas.microsoft.com/office/drawing/2010/main" val="0"/>
                      </a:ext>
                    </a:extLst>
                  </a:blip>
                  <a:tile tx="6350" ty="-127000" sx="65000" sy="64000" flip="none" algn="tl"/>
                </a:blipFill>
                <a:latin typeface="+mj-lt"/>
                <a:ea typeface="+mj-ea"/>
                <a:cs typeface="+mj-cs"/>
              </a:rPr>
              <a:t>Introdução</a:t>
            </a:r>
          </a:p>
        </p:txBody>
      </p:sp>
      <p:pic>
        <p:nvPicPr>
          <p:cNvPr id="1026" name="Picture 2" descr="O Tabernáculo de Moisés e seu significado">
            <a:extLst>
              <a:ext uri="{FF2B5EF4-FFF2-40B4-BE49-F238E27FC236}">
                <a16:creationId xmlns:a16="http://schemas.microsoft.com/office/drawing/2014/main" id="{079D3E05-7C6C-4176-AABD-849FA1A889C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8111" r="19257" b="1"/>
          <a:stretch/>
        </p:blipFill>
        <p:spPr bwMode="auto">
          <a:xfrm>
            <a:off x="633999" y="640080"/>
            <a:ext cx="4794199" cy="5588101"/>
          </a:xfrm>
          <a:prstGeom prst="rect">
            <a:avLst/>
          </a:prstGeom>
          <a:noFill/>
          <a:extLst>
            <a:ext uri="{909E8E84-426E-40DD-AFC4-6F175D3DCCD1}">
              <a14:hiddenFill xmlns:a14="http://schemas.microsoft.com/office/drawing/2010/main">
                <a:solidFill>
                  <a:srgbClr val="FFFFFF"/>
                </a:solidFill>
              </a14:hiddenFill>
            </a:ext>
          </a:extLst>
        </p:spPr>
      </p:pic>
      <p:sp>
        <p:nvSpPr>
          <p:cNvPr id="141" name="TextShape 2"/>
          <p:cNvSpPr txBox="1"/>
          <p:nvPr/>
        </p:nvSpPr>
        <p:spPr>
          <a:xfrm>
            <a:off x="6400799" y="2121408"/>
            <a:ext cx="5299585" cy="4050792"/>
          </a:xfrm>
          <a:prstGeom prst="rect">
            <a:avLst/>
          </a:prstGeom>
        </p:spPr>
        <p:txBody>
          <a:bodyPr vert="horz" lIns="91440" tIns="45720" rIns="91440" bIns="45720" rtlCol="0">
            <a:normAutofit/>
          </a:bodyPr>
          <a:lstStyle/>
          <a:p>
            <a:pPr indent="-182880">
              <a:lnSpc>
                <a:spcPct val="90000"/>
              </a:lnSpc>
              <a:spcBef>
                <a:spcPts val="1417"/>
              </a:spcBef>
              <a:buClr>
                <a:schemeClr val="accent1">
                  <a:lumMod val="75000"/>
                </a:schemeClr>
              </a:buClr>
              <a:buSzPct val="85000"/>
              <a:buFont typeface="Wingdings" pitchFamily="2" charset="2"/>
              <a:buChar char="§"/>
            </a:pPr>
            <a:r>
              <a:rPr lang="en-US" sz="1700" b="0" strike="noStrike" spc="-1"/>
              <a:t>Quando Israel peregrinava pelo deserto rumo à Canaã, Deus ordenou a Moisés que construísse um Tabernáculo, que simbolizava a Sua presença no meio do povo (Êx 25,8). </a:t>
            </a:r>
          </a:p>
          <a:p>
            <a:pPr indent="-182880">
              <a:lnSpc>
                <a:spcPct val="90000"/>
              </a:lnSpc>
              <a:spcBef>
                <a:spcPts val="1417"/>
              </a:spcBef>
              <a:buClr>
                <a:schemeClr val="accent1">
                  <a:lumMod val="75000"/>
                </a:schemeClr>
              </a:buClr>
              <a:buSzPct val="85000"/>
              <a:buFont typeface="Wingdings" pitchFamily="2" charset="2"/>
              <a:buChar char="§"/>
            </a:pPr>
            <a:r>
              <a:rPr lang="en-US" sz="1700" b="0" strike="noStrike" spc="-1"/>
              <a:t>O Tabernáculo era um templo móvel, que o povo armava e desarmava conforme a ordem de Deus. </a:t>
            </a:r>
          </a:p>
          <a:p>
            <a:pPr indent="-182880">
              <a:lnSpc>
                <a:spcPct val="90000"/>
              </a:lnSpc>
              <a:spcBef>
                <a:spcPts val="1417"/>
              </a:spcBef>
              <a:buClr>
                <a:schemeClr val="accent1">
                  <a:lumMod val="75000"/>
                </a:schemeClr>
              </a:buClr>
              <a:buSzPct val="85000"/>
              <a:buFont typeface="Wingdings" pitchFamily="2" charset="2"/>
              <a:buChar char="§"/>
            </a:pPr>
            <a:r>
              <a:rPr lang="en-US" sz="1700" b="0" strike="noStrike" spc="-1"/>
              <a:t>Dentro dele, ficava Arca da Aliança, que continha a vara de Arão, as tábuas da lei e um vaso com um pouco de maná que caiu no deserto (Hb 9,4). </a:t>
            </a:r>
          </a:p>
          <a:p>
            <a:pPr indent="-182880">
              <a:lnSpc>
                <a:spcPct val="90000"/>
              </a:lnSpc>
              <a:spcBef>
                <a:spcPts val="1417"/>
              </a:spcBef>
              <a:buClr>
                <a:schemeClr val="accent1">
                  <a:lumMod val="75000"/>
                </a:schemeClr>
              </a:buClr>
              <a:buSzPct val="85000"/>
              <a:buFont typeface="Wingdings" pitchFamily="2" charset="2"/>
              <a:buChar char="§"/>
            </a:pPr>
            <a:r>
              <a:rPr lang="en-US" sz="1700" b="0" strike="noStrike" spc="-1"/>
              <a:t>Depois da entrada na Terra Prometida, passaram-se ainda muitos anos até que o Senhor permitisse a Salomão edificar o templo</a:t>
            </a:r>
          </a:p>
        </p:txBody>
      </p:sp>
      <p:grpSp>
        <p:nvGrpSpPr>
          <p:cNvPr id="196" name="Group 195">
            <a:extLst>
              <a:ext uri="{FF2B5EF4-FFF2-40B4-BE49-F238E27FC236}">
                <a16:creationId xmlns:a16="http://schemas.microsoft.com/office/drawing/2014/main" id="{ECBD3C71-5915-4215-B435-9334BCE4BE4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197" name="Oval 196">
              <a:extLst>
                <a:ext uri="{FF2B5EF4-FFF2-40B4-BE49-F238E27FC236}">
                  <a16:creationId xmlns:a16="http://schemas.microsoft.com/office/drawing/2014/main" id="{118961C7-3F52-4908-BA1D-EE6B50734D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8" name="Oval 197">
              <a:extLst>
                <a:ext uri="{FF2B5EF4-FFF2-40B4-BE49-F238E27FC236}">
                  <a16:creationId xmlns:a16="http://schemas.microsoft.com/office/drawing/2014/main" id="{C640DAE0-FDB1-4C88-B414-A361A75EA2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6" name="Group 85">
            <a:extLst>
              <a:ext uri="{FF2B5EF4-FFF2-40B4-BE49-F238E27FC236}">
                <a16:creationId xmlns:a16="http://schemas.microsoft.com/office/drawing/2014/main" id="{132FD491-28F3-42E7-AEBF-A9E3C462C92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87" name="Oval 86">
              <a:extLst>
                <a:ext uri="{FF2B5EF4-FFF2-40B4-BE49-F238E27FC236}">
                  <a16:creationId xmlns:a16="http://schemas.microsoft.com/office/drawing/2014/main" id="{AD016B6E-F283-4CFB-9099-05C8DA6AB3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88" name="Oval 87">
              <a:extLst>
                <a:ext uri="{FF2B5EF4-FFF2-40B4-BE49-F238E27FC236}">
                  <a16:creationId xmlns:a16="http://schemas.microsoft.com/office/drawing/2014/main" id="{72D0360E-345F-4790-B0A0-03ADC36B5E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useBgFill="1">
        <p:nvSpPr>
          <p:cNvPr id="90" name="Rectangle 89">
            <a:extLst>
              <a:ext uri="{FF2B5EF4-FFF2-40B4-BE49-F238E27FC236}">
                <a16:creationId xmlns:a16="http://schemas.microsoft.com/office/drawing/2014/main" id="{3C06EAFD-0C69-4B3B-BEA7-E7E11DDF9C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a:extLst>
              <a:ext uri="{FF2B5EF4-FFF2-40B4-BE49-F238E27FC236}">
                <a16:creationId xmlns:a16="http://schemas.microsoft.com/office/drawing/2014/main" id="{A4066C89-42FB-4624-9AFE-3A31B36491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44" y="0"/>
            <a:ext cx="4648169" cy="6858000"/>
          </a:xfrm>
          <a:prstGeom prst="rect">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400000"/>
                      </a14:imgEffect>
                      <a14:imgEffect>
                        <a14:brightnessContrast bright="-40000" contrast="40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algn="ctr" defTabSz="914400"/>
            <a:endParaRPr lang="en-US" sz="2000" kern="0">
              <a:solidFill>
                <a:prstClr val="white"/>
              </a:solidFill>
              <a:latin typeface="Rockwell Extra Bold" pitchFamily="18" charset="0"/>
            </a:endParaRPr>
          </a:p>
        </p:txBody>
      </p:sp>
      <p:sp>
        <p:nvSpPr>
          <p:cNvPr id="144" name="TextShape 1"/>
          <p:cNvSpPr txBox="1"/>
          <p:nvPr/>
        </p:nvSpPr>
        <p:spPr>
          <a:xfrm>
            <a:off x="643468" y="643466"/>
            <a:ext cx="3686312" cy="5528734"/>
          </a:xfrm>
          <a:prstGeom prst="rect">
            <a:avLst/>
          </a:prstGeom>
        </p:spPr>
        <p:txBody>
          <a:bodyPr vert="horz" lIns="91440" tIns="45720" rIns="91440" bIns="45720" rtlCol="0" anchor="ctr">
            <a:normAutofit/>
          </a:bodyPr>
          <a:lstStyle/>
          <a:p>
            <a:pPr algn="r">
              <a:lnSpc>
                <a:spcPct val="90000"/>
              </a:lnSpc>
              <a:spcBef>
                <a:spcPct val="0"/>
              </a:spcBef>
              <a:spcAft>
                <a:spcPts val="600"/>
              </a:spcAft>
            </a:pPr>
            <a:r>
              <a:rPr lang="en-US" sz="4800" b="0" strike="noStrike" cap="all" spc="-1">
                <a:solidFill>
                  <a:srgbClr val="FFFFFF"/>
                </a:solidFill>
                <a:latin typeface="+mj-lt"/>
                <a:ea typeface="+mj-ea"/>
                <a:cs typeface="+mj-cs"/>
              </a:rPr>
              <a:t>1 . A CONSTRUÇÃO DO TEMPLO</a:t>
            </a:r>
          </a:p>
        </p:txBody>
      </p:sp>
      <p:sp>
        <p:nvSpPr>
          <p:cNvPr id="145" name="TextShape 2"/>
          <p:cNvSpPr txBox="1"/>
          <p:nvPr/>
        </p:nvSpPr>
        <p:spPr>
          <a:xfrm>
            <a:off x="5053780" y="599768"/>
            <a:ext cx="6074467" cy="5572432"/>
          </a:xfrm>
          <a:prstGeom prst="rect">
            <a:avLst/>
          </a:prstGeom>
        </p:spPr>
        <p:txBody>
          <a:bodyPr vert="horz" lIns="91440" tIns="45720" rIns="91440" bIns="45720" rtlCol="0" anchor="ctr">
            <a:normAutofit/>
          </a:bodyPr>
          <a:lstStyle/>
          <a:p>
            <a:pPr indent="-182880">
              <a:lnSpc>
                <a:spcPct val="90000"/>
              </a:lnSpc>
              <a:spcBef>
                <a:spcPts val="1417"/>
              </a:spcBef>
              <a:buClr>
                <a:schemeClr val="accent1">
                  <a:lumMod val="75000"/>
                </a:schemeClr>
              </a:buClr>
              <a:buSzPct val="85000"/>
              <a:buFont typeface="Wingdings" pitchFamily="2" charset="2"/>
              <a:buChar char="§"/>
            </a:pPr>
            <a:r>
              <a:rPr lang="en-US" b="0" strike="noStrike" spc="-1"/>
              <a:t>O rei Davi percebeu que morava em um suntuoso palácio, enquanto a Arca da Aliança do Senhor, depois de muito peregrinar pelo deserto, ainda estava debaixo de um atenda. Davi então resolveu construir um templo magnífico para que o povo pudesse adorar ao Senhor.</a:t>
            </a:r>
          </a:p>
          <a:p>
            <a:pPr indent="-182880">
              <a:lnSpc>
                <a:spcPct val="90000"/>
              </a:lnSpc>
              <a:spcBef>
                <a:spcPts val="1417"/>
              </a:spcBef>
              <a:buClr>
                <a:schemeClr val="accent1">
                  <a:lumMod val="75000"/>
                </a:schemeClr>
              </a:buClr>
              <a:buSzPct val="85000"/>
              <a:buFont typeface="Wingdings" pitchFamily="2" charset="2"/>
              <a:buChar char="§"/>
            </a:pPr>
            <a:r>
              <a:rPr lang="en-US" b="0" strike="noStrike" spc="-1"/>
              <a:t>Porém Deus mandou o profeta Natã dizer que ele (Davi) não edificaria o templo, porque essa missão seria de seu filho Salomão (1Cr 17.1-4), embora a intenção do rei fosse nobre, ela não correspondia a vontade de Deus. O Senhor não permitiu que ele tivesse tamanho privilégio (1Cr 22.8). O Senhor, entretanto, permitiu que ele ajudasse seu filho na obra do templo.</a:t>
            </a:r>
          </a:p>
          <a:p>
            <a:pPr indent="-182880">
              <a:lnSpc>
                <a:spcPct val="90000"/>
              </a:lnSpc>
              <a:spcBef>
                <a:spcPts val="1417"/>
              </a:spcBef>
              <a:buClr>
                <a:schemeClr val="accent1">
                  <a:lumMod val="75000"/>
                </a:schemeClr>
              </a:buClr>
              <a:buSzPct val="85000"/>
              <a:buFont typeface="Wingdings" pitchFamily="2" charset="2"/>
              <a:buChar char="§"/>
            </a:pPr>
            <a:r>
              <a:rPr lang="en-US" b="0" strike="noStrike" spc="-1"/>
              <a:t>Pai e filho trabalharam juntos naquela grande obra. Um planejou, o outro executou. A mesma coisa aconteceu com a salvação do homem: o Pai planejou tudo na eternidade; e o Filho executou, na Terra, o projeto divino de salvação da humanidade.</a:t>
            </a:r>
          </a:p>
        </p:txBody>
      </p:sp>
      <p:sp>
        <p:nvSpPr>
          <p:cNvPr id="94" name="Oval 93">
            <a:extLst>
              <a:ext uri="{FF2B5EF4-FFF2-40B4-BE49-F238E27FC236}">
                <a16:creationId xmlns:a16="http://schemas.microsoft.com/office/drawing/2014/main" id="{BA218FBC-B2D6-48CA-9289-C4110162ED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2">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96" name="Oval 95">
            <a:extLst>
              <a:ext uri="{FF2B5EF4-FFF2-40B4-BE49-F238E27FC236}">
                <a16:creationId xmlns:a16="http://schemas.microsoft.com/office/drawing/2014/main" id="{2DED9084-49DA-4911-ACB7-5F9E4DEFA0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2" name="Group 191">
            <a:extLst>
              <a:ext uri="{FF2B5EF4-FFF2-40B4-BE49-F238E27FC236}">
                <a16:creationId xmlns:a16="http://schemas.microsoft.com/office/drawing/2014/main" id="{16DBFAD4-B5FC-442B-A283-381B01B195F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193" name="Oval 192">
              <a:extLst>
                <a:ext uri="{FF2B5EF4-FFF2-40B4-BE49-F238E27FC236}">
                  <a16:creationId xmlns:a16="http://schemas.microsoft.com/office/drawing/2014/main" id="{9B649DC7-8769-4383-A6F2-8F366BA7A1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94" name="Oval 193">
              <a:extLst>
                <a:ext uri="{FF2B5EF4-FFF2-40B4-BE49-F238E27FC236}">
                  <a16:creationId xmlns:a16="http://schemas.microsoft.com/office/drawing/2014/main" id="{0C67FD53-2686-4E0E-BA49-976F78F9AA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p:nvSpPr>
          <p:cNvPr id="195" name="Rectangle 194">
            <a:extLst>
              <a:ext uri="{FF2B5EF4-FFF2-40B4-BE49-F238E27FC236}">
                <a16:creationId xmlns:a16="http://schemas.microsoft.com/office/drawing/2014/main" id="{362E11DD-B54B-4751-9C17-39DAF9EF46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blipFill dpi="0" rotWithShape="1">
            <a:blip r:embed="rId4">
              <a:alphaModFix amt="60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TextShape 1"/>
          <p:cNvSpPr txBox="1"/>
          <p:nvPr/>
        </p:nvSpPr>
        <p:spPr>
          <a:xfrm>
            <a:off x="382280" y="484632"/>
            <a:ext cx="6743844" cy="1609344"/>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800" b="0" strike="noStrike" cap="all" spc="-1">
                <a:blipFill>
                  <a:blip r:embed="rId6">
                    <a:extLst>
                      <a:ext uri="{28A0092B-C50C-407E-A947-70E740481C1C}">
                        <a14:useLocalDpi xmlns:a14="http://schemas.microsoft.com/office/drawing/2010/main" val="0"/>
                      </a:ext>
                    </a:extLst>
                  </a:blip>
                  <a:tile tx="6350" ty="-127000" sx="65000" sy="64000" flip="none" algn="tl"/>
                </a:blipFill>
                <a:latin typeface="+mj-lt"/>
                <a:ea typeface="+mj-ea"/>
                <a:cs typeface="+mj-cs"/>
              </a:rPr>
              <a:t>2 A DIVISÃO DO TEMPLO</a:t>
            </a:r>
          </a:p>
        </p:txBody>
      </p:sp>
      <p:sp>
        <p:nvSpPr>
          <p:cNvPr id="147" name="TextShape 2"/>
          <p:cNvSpPr txBox="1"/>
          <p:nvPr/>
        </p:nvSpPr>
        <p:spPr>
          <a:xfrm>
            <a:off x="382279" y="2121408"/>
            <a:ext cx="6743845" cy="4050792"/>
          </a:xfrm>
          <a:prstGeom prst="rect">
            <a:avLst/>
          </a:prstGeom>
        </p:spPr>
        <p:txBody>
          <a:bodyPr vert="horz" lIns="91440" tIns="45720" rIns="91440" bIns="45720" rtlCol="0">
            <a:normAutofit/>
          </a:bodyPr>
          <a:lstStyle/>
          <a:p>
            <a:pPr indent="-182880">
              <a:lnSpc>
                <a:spcPct val="90000"/>
              </a:lnSpc>
              <a:spcBef>
                <a:spcPts val="1417"/>
              </a:spcBef>
              <a:buClr>
                <a:schemeClr val="accent1">
                  <a:lumMod val="75000"/>
                </a:schemeClr>
              </a:buClr>
              <a:buSzPct val="85000"/>
              <a:buFont typeface="Wingdings" pitchFamily="2" charset="2"/>
              <a:buChar char="§"/>
            </a:pPr>
            <a:r>
              <a:rPr lang="en-US" b="0" strike="noStrike" spc="-1"/>
              <a:t>A divisão do templo do templo de Salomão era idêntica  à do Tabernáculo. O templo em Jerusalém foi, na verdade, um projeto do próprio Deus, que Salomão apenas executou. O templo tinham vários  pátios, que tinham suas divisões internas, e somente os sacerdotes podiam circular em determinados espaços. </a:t>
            </a:r>
          </a:p>
          <a:p>
            <a:pPr indent="-182880">
              <a:lnSpc>
                <a:spcPct val="90000"/>
              </a:lnSpc>
              <a:spcBef>
                <a:spcPts val="1417"/>
              </a:spcBef>
              <a:buClr>
                <a:schemeClr val="accent1">
                  <a:lumMod val="75000"/>
                </a:schemeClr>
              </a:buClr>
              <a:buSzPct val="85000"/>
              <a:buFont typeface="Wingdings" pitchFamily="2" charset="2"/>
              <a:buChar char="§"/>
            </a:pPr>
            <a:endParaRPr lang="en-US" b="0" strike="noStrike" spc="-1"/>
          </a:p>
          <a:p>
            <a:pPr indent="-182880">
              <a:lnSpc>
                <a:spcPct val="90000"/>
              </a:lnSpc>
              <a:spcBef>
                <a:spcPts val="1417"/>
              </a:spcBef>
              <a:buClr>
                <a:schemeClr val="accent1">
                  <a:lumMod val="75000"/>
                </a:schemeClr>
              </a:buClr>
              <a:buSzPct val="85000"/>
              <a:buFont typeface="Wingdings" pitchFamily="2" charset="2"/>
              <a:buChar char="§"/>
            </a:pPr>
            <a:r>
              <a:rPr lang="en-US" b="0" strike="noStrike" spc="-1"/>
              <a:t>Hoje, o cristão tem livre acesso ao Pai, conquistado pelo sangue de Jesus derramado na Cruz do Calvário, que nos deu liberdade para chegarmos com ousadia diante de Deus, crendo que seremos atendidos (Hb 10,19)</a:t>
            </a:r>
          </a:p>
        </p:txBody>
      </p:sp>
      <p:pic>
        <p:nvPicPr>
          <p:cNvPr id="2050" name="Picture 2" descr="Templo de Salomão | Além do templo de Salomão, a ilustração … | Flickr">
            <a:extLst>
              <a:ext uri="{FF2B5EF4-FFF2-40B4-BE49-F238E27FC236}">
                <a16:creationId xmlns:a16="http://schemas.microsoft.com/office/drawing/2014/main" id="{7D1F8C1C-441B-47EE-B2B9-BC12A3C88C3A}"/>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928" r="5255"/>
          <a:stretch/>
        </p:blipFill>
        <p:spPr bwMode="auto">
          <a:xfrm>
            <a:off x="7545274" y="10"/>
            <a:ext cx="4646726" cy="6857990"/>
          </a:xfrm>
          <a:prstGeom prst="rect">
            <a:avLst/>
          </a:prstGeom>
          <a:noFill/>
          <a:extLst>
            <a:ext uri="{909E8E84-426E-40DD-AFC4-6F175D3DCCD1}">
              <a14:hiddenFill xmlns:a14="http://schemas.microsoft.com/office/drawing/2010/main">
                <a:solidFill>
                  <a:srgbClr val="FFFFFF"/>
                </a:solidFill>
              </a14:hiddenFill>
            </a:ext>
          </a:extLst>
        </p:spPr>
      </p:pic>
      <p:grpSp>
        <p:nvGrpSpPr>
          <p:cNvPr id="196" name="Group 195">
            <a:extLst>
              <a:ext uri="{FF2B5EF4-FFF2-40B4-BE49-F238E27FC236}">
                <a16:creationId xmlns:a16="http://schemas.microsoft.com/office/drawing/2014/main" id="{B55DE4E1-F219-45A4-96D9-9A86D0E4DBD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197" name="Oval 196">
              <a:extLst>
                <a:ext uri="{FF2B5EF4-FFF2-40B4-BE49-F238E27FC236}">
                  <a16:creationId xmlns:a16="http://schemas.microsoft.com/office/drawing/2014/main" id="{3601C3FF-4A5D-437C-B3DB-A53B99D308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8" name="Oval 197">
              <a:extLst>
                <a:ext uri="{FF2B5EF4-FFF2-40B4-BE49-F238E27FC236}">
                  <a16:creationId xmlns:a16="http://schemas.microsoft.com/office/drawing/2014/main" id="{61B1BDC9-B583-4F65-8FE9-E2CBE71D93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076" name="Group 191">
            <a:extLst>
              <a:ext uri="{FF2B5EF4-FFF2-40B4-BE49-F238E27FC236}">
                <a16:creationId xmlns:a16="http://schemas.microsoft.com/office/drawing/2014/main" id="{16DBFAD4-B5FC-442B-A283-381B01B195F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193" name="Oval 192">
              <a:extLst>
                <a:ext uri="{FF2B5EF4-FFF2-40B4-BE49-F238E27FC236}">
                  <a16:creationId xmlns:a16="http://schemas.microsoft.com/office/drawing/2014/main" id="{9B649DC7-8769-4383-A6F2-8F366BA7A1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94" name="Oval 193">
              <a:extLst>
                <a:ext uri="{FF2B5EF4-FFF2-40B4-BE49-F238E27FC236}">
                  <a16:creationId xmlns:a16="http://schemas.microsoft.com/office/drawing/2014/main" id="{0C67FD53-2686-4E0E-BA49-976F78F9AA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p:nvSpPr>
          <p:cNvPr id="3077" name="Rectangle 194">
            <a:extLst>
              <a:ext uri="{FF2B5EF4-FFF2-40B4-BE49-F238E27FC236}">
                <a16:creationId xmlns:a16="http://schemas.microsoft.com/office/drawing/2014/main" id="{89C8D586-1ECD-4981-BED2-97336112C0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999"/>
          </a:xfrm>
          <a:prstGeom prst="rect">
            <a:avLst/>
          </a:prstGeom>
          <a:blipFill dpi="0" rotWithShape="1">
            <a:blip r:embed="rId4">
              <a:alphaModFix amt="60000"/>
              <a:lum bright="70000" contrast="-70000"/>
              <a:extLs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TextShape 1"/>
          <p:cNvSpPr txBox="1"/>
          <p:nvPr/>
        </p:nvSpPr>
        <p:spPr>
          <a:xfrm>
            <a:off x="6400800" y="484632"/>
            <a:ext cx="5299586" cy="1609344"/>
          </a:xfrm>
          <a:prstGeom prst="rect">
            <a:avLst/>
          </a:prstGeom>
          <a:ln>
            <a:noFill/>
          </a:ln>
        </p:spPr>
        <p:txBody>
          <a:bodyPr vert="horz" lIns="91440" tIns="45720" rIns="91440" bIns="45720" rtlCol="0" anchor="ctr">
            <a:normAutofit/>
          </a:bodyPr>
          <a:lstStyle/>
          <a:p>
            <a:pPr>
              <a:lnSpc>
                <a:spcPct val="90000"/>
              </a:lnSpc>
              <a:spcBef>
                <a:spcPct val="0"/>
              </a:spcBef>
              <a:spcAft>
                <a:spcPts val="600"/>
              </a:spcAft>
            </a:pPr>
            <a:r>
              <a:rPr lang="en-US" sz="4000" b="0" strike="noStrike" cap="all" spc="-1">
                <a:blipFill>
                  <a:blip r:embed="rId5">
                    <a:extLst>
                      <a:ext uri="{28A0092B-C50C-407E-A947-70E740481C1C}">
                        <a14:useLocalDpi xmlns:a14="http://schemas.microsoft.com/office/drawing/2010/main" val="0"/>
                      </a:ext>
                    </a:extLst>
                  </a:blip>
                  <a:tile tx="6350" ty="-127000" sx="65000" sy="64000" flip="none" algn="tl"/>
                </a:blipFill>
                <a:latin typeface="+mj-lt"/>
                <a:ea typeface="+mj-ea"/>
                <a:cs typeface="+mj-cs"/>
              </a:rPr>
              <a:t>3. A INAUGURAÇÃO DO TEMPLO</a:t>
            </a:r>
          </a:p>
        </p:txBody>
      </p:sp>
      <p:pic>
        <p:nvPicPr>
          <p:cNvPr id="3074" name="Picture 2" descr="O Templo de Salomão | Revista Virtual Herança Judaica">
            <a:extLst>
              <a:ext uri="{FF2B5EF4-FFF2-40B4-BE49-F238E27FC236}">
                <a16:creationId xmlns:a16="http://schemas.microsoft.com/office/drawing/2014/main" id="{1EAFC119-BA56-40F1-B502-7FA1EB944BB6}"/>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2678" r="27612"/>
          <a:stretch/>
        </p:blipFill>
        <p:spPr bwMode="auto">
          <a:xfrm>
            <a:off x="1" y="10"/>
            <a:ext cx="6066502" cy="6857989"/>
          </a:xfrm>
          <a:prstGeom prst="rect">
            <a:avLst/>
          </a:prstGeom>
          <a:noFill/>
          <a:extLst>
            <a:ext uri="{909E8E84-426E-40DD-AFC4-6F175D3DCCD1}">
              <a14:hiddenFill xmlns:a14="http://schemas.microsoft.com/office/drawing/2010/main">
                <a:solidFill>
                  <a:srgbClr val="FFFFFF"/>
                </a:solidFill>
              </a14:hiddenFill>
            </a:ext>
          </a:extLst>
        </p:spPr>
      </p:pic>
      <p:sp>
        <p:nvSpPr>
          <p:cNvPr id="149" name="TextShape 2"/>
          <p:cNvSpPr txBox="1"/>
          <p:nvPr/>
        </p:nvSpPr>
        <p:spPr>
          <a:xfrm>
            <a:off x="6400799" y="2121408"/>
            <a:ext cx="5299585" cy="4050792"/>
          </a:xfrm>
          <a:prstGeom prst="rect">
            <a:avLst/>
          </a:prstGeom>
        </p:spPr>
        <p:txBody>
          <a:bodyPr vert="horz" lIns="91440" tIns="45720" rIns="91440" bIns="45720" rtlCol="0">
            <a:normAutofit/>
          </a:bodyPr>
          <a:lstStyle/>
          <a:p>
            <a:pPr indent="-182880">
              <a:lnSpc>
                <a:spcPct val="90000"/>
              </a:lnSpc>
              <a:spcAft>
                <a:spcPts val="600"/>
              </a:spcAft>
              <a:buClr>
                <a:schemeClr val="accent1">
                  <a:lumMod val="75000"/>
                </a:schemeClr>
              </a:buClr>
              <a:buSzPct val="85000"/>
              <a:buFont typeface="Wingdings" pitchFamily="2" charset="2"/>
              <a:buChar char="§"/>
            </a:pPr>
            <a:r>
              <a:rPr lang="en-US" sz="1700" b="0" strike="noStrike" spc="-1"/>
              <a:t>Depois de 7 anos de árduo trabalho, Salomão organizou uma grande festa para inauguração do templo. O reuniu todos os anciãos de Israel  eu ofereceu muitos sacrifícios ao Senhor. Os sacerdotes levaram a Arca da Aliança até o Santo dos Santos, onde ela permaneceria (1Rs 8,5-6).</a:t>
            </a:r>
          </a:p>
          <a:p>
            <a:pPr indent="-182880">
              <a:lnSpc>
                <a:spcPct val="90000"/>
              </a:lnSpc>
              <a:spcAft>
                <a:spcPts val="600"/>
              </a:spcAft>
              <a:buClr>
                <a:schemeClr val="accent1">
                  <a:lumMod val="75000"/>
                </a:schemeClr>
              </a:buClr>
              <a:buSzPct val="85000"/>
              <a:buFont typeface="Wingdings" pitchFamily="2" charset="2"/>
              <a:buChar char="§"/>
            </a:pPr>
            <a:endParaRPr lang="en-US" sz="1700" b="0" strike="noStrike" spc="-1"/>
          </a:p>
          <a:p>
            <a:pPr indent="-182880">
              <a:lnSpc>
                <a:spcPct val="90000"/>
              </a:lnSpc>
              <a:spcAft>
                <a:spcPts val="600"/>
              </a:spcAft>
              <a:buClr>
                <a:schemeClr val="accent1">
                  <a:lumMod val="75000"/>
                </a:schemeClr>
              </a:buClr>
              <a:buSzPct val="85000"/>
              <a:buFont typeface="Wingdings" pitchFamily="2" charset="2"/>
              <a:buChar char="§"/>
            </a:pPr>
            <a:r>
              <a:rPr lang="en-US" sz="1700" b="0" strike="noStrike" spc="-1"/>
              <a:t>Deus se agradou tanto de Salomão que fez com ele uma aliança: “ Se tu andares perante mim como andou Davi, teu pai, com inteireza de coração e com sinceridade, para fazeres segundo tudo o que te mandei, e guardares os meus estatutos e os meus juízos, então confirmarei o trono de teu reino sobre Israel  para sempre; como falei a cerca de teu pai Davi, dizendo: “Não te faltará sucessor sobre o trono de Israel”, 1Rs 9,4-5.</a:t>
            </a:r>
          </a:p>
        </p:txBody>
      </p:sp>
      <p:grpSp>
        <p:nvGrpSpPr>
          <p:cNvPr id="3078" name="Group 195">
            <a:extLst>
              <a:ext uri="{FF2B5EF4-FFF2-40B4-BE49-F238E27FC236}">
                <a16:creationId xmlns:a16="http://schemas.microsoft.com/office/drawing/2014/main" id="{AF001A23-2767-4A31-BD30-56112DE9527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3079" name="Oval 196">
              <a:extLst>
                <a:ext uri="{FF2B5EF4-FFF2-40B4-BE49-F238E27FC236}">
                  <a16:creationId xmlns:a16="http://schemas.microsoft.com/office/drawing/2014/main" id="{C6BD30CE-7C6B-4C5B-8206-2A912062D6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3080" name="Oval 197">
              <a:extLst>
                <a:ext uri="{FF2B5EF4-FFF2-40B4-BE49-F238E27FC236}">
                  <a16:creationId xmlns:a16="http://schemas.microsoft.com/office/drawing/2014/main" id="{7FA45EC6-AD58-4CAF-846D-46D82B614D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3" name="Group 72">
            <a:extLst>
              <a:ext uri="{FF2B5EF4-FFF2-40B4-BE49-F238E27FC236}">
                <a16:creationId xmlns:a16="http://schemas.microsoft.com/office/drawing/2014/main" id="{16DBFAD4-B5FC-442B-A283-381B01B195F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74" name="Oval 73">
              <a:extLst>
                <a:ext uri="{FF2B5EF4-FFF2-40B4-BE49-F238E27FC236}">
                  <a16:creationId xmlns:a16="http://schemas.microsoft.com/office/drawing/2014/main" id="{9B649DC7-8769-4383-A6F2-8F366BA7A1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75" name="Oval 74">
              <a:extLst>
                <a:ext uri="{FF2B5EF4-FFF2-40B4-BE49-F238E27FC236}">
                  <a16:creationId xmlns:a16="http://schemas.microsoft.com/office/drawing/2014/main" id="{0C67FD53-2686-4E0E-BA49-976F78F9AA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useBgFill="1">
        <p:nvSpPr>
          <p:cNvPr id="77" name="Rectangle 76">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Como fazer uma conclusão? - Toda Matéria">
            <a:extLst>
              <a:ext uri="{FF2B5EF4-FFF2-40B4-BE49-F238E27FC236}">
                <a16:creationId xmlns:a16="http://schemas.microsoft.com/office/drawing/2014/main" id="{879329B3-A4F5-4EFD-B5DB-71ACF52732D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11111"/>
          <a:stretch/>
        </p:blipFill>
        <p:spPr bwMode="auto">
          <a:xfrm>
            <a:off x="-1"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79" name="Rectangle 78">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3837459"/>
            <a:ext cx="10222992" cy="80683"/>
          </a:xfrm>
          <a:prstGeom prst="rect">
            <a:avLst/>
          </a:prstGeom>
          <a:blipFill dpi="0" rotWithShape="1">
            <a:blip r:embed="rId5">
              <a:alphaModFix amt="85000"/>
              <a:lum bright="70000" contrast="-70000"/>
              <a:extLst>
                <a:ext uri="{BEBA8EAE-BF5A-486C-A8C5-ECC9F3942E4B}">
                  <a14:imgProps xmlns:a14="http://schemas.microsoft.com/office/drawing/2010/main">
                    <a14:imgLayer r:embed="rId6">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1" name="Rectangle 80">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3981573"/>
            <a:ext cx="10222992" cy="2078335"/>
          </a:xfrm>
          <a:prstGeom prst="rect">
            <a:avLst/>
          </a:prstGeom>
          <a:blipFill dpi="0" rotWithShape="1">
            <a:blip r:embed="rId5">
              <a:alphaModFix amt="95000"/>
              <a:lum bright="70000" contrast="-70000"/>
              <a:extLst>
                <a:ext uri="{BEBA8EAE-BF5A-486C-A8C5-ECC9F3942E4B}">
                  <a14:imgProps xmlns:a14="http://schemas.microsoft.com/office/drawing/2010/main">
                    <a14:imgLayer r:embed="rId6">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0" name="TextShape 1"/>
          <p:cNvSpPr txBox="1"/>
          <p:nvPr/>
        </p:nvSpPr>
        <p:spPr>
          <a:xfrm>
            <a:off x="1285456" y="4162031"/>
            <a:ext cx="4543683" cy="1767141"/>
          </a:xfrm>
          <a:prstGeom prst="rect">
            <a:avLst/>
          </a:prstGeom>
        </p:spPr>
        <p:txBody>
          <a:bodyPr vert="horz" lIns="91440" tIns="45720" rIns="91440" bIns="45720" rtlCol="0" anchor="ctr">
            <a:normAutofit/>
          </a:bodyPr>
          <a:lstStyle/>
          <a:p>
            <a:pPr algn="r">
              <a:lnSpc>
                <a:spcPct val="90000"/>
              </a:lnSpc>
              <a:spcBef>
                <a:spcPct val="0"/>
              </a:spcBef>
              <a:spcAft>
                <a:spcPts val="600"/>
              </a:spcAft>
            </a:pPr>
            <a:r>
              <a:rPr lang="en-US" sz="5400" b="0" strike="noStrike" cap="all" spc="-1">
                <a:blipFill>
                  <a:blip r:embed="rId7">
                    <a:extLst>
                      <a:ext uri="{28A0092B-C50C-407E-A947-70E740481C1C}">
                        <a14:useLocalDpi xmlns:a14="http://schemas.microsoft.com/office/drawing/2010/main" val="0"/>
                      </a:ext>
                    </a:extLst>
                  </a:blip>
                  <a:tile tx="6350" ty="-127000" sx="65000" sy="64000" flip="none" algn="tl"/>
                </a:blipFill>
                <a:latin typeface="+mj-lt"/>
                <a:ea typeface="+mj-ea"/>
                <a:cs typeface="+mj-cs"/>
              </a:rPr>
              <a:t>Conclusão	</a:t>
            </a:r>
          </a:p>
        </p:txBody>
      </p:sp>
      <p:sp>
        <p:nvSpPr>
          <p:cNvPr id="151" name="TextShape 2"/>
          <p:cNvSpPr txBox="1"/>
          <p:nvPr/>
        </p:nvSpPr>
        <p:spPr>
          <a:xfrm>
            <a:off x="6217920" y="4170410"/>
            <a:ext cx="4699221" cy="1767141"/>
          </a:xfrm>
          <a:prstGeom prst="rect">
            <a:avLst/>
          </a:prstGeom>
        </p:spPr>
        <p:txBody>
          <a:bodyPr vert="horz" lIns="91440" tIns="45720" rIns="91440" bIns="45720" rtlCol="0" anchor="ctr">
            <a:normAutofit/>
          </a:bodyPr>
          <a:lstStyle/>
          <a:p>
            <a:pPr indent="-182880">
              <a:lnSpc>
                <a:spcPct val="90000"/>
              </a:lnSpc>
              <a:spcAft>
                <a:spcPts val="600"/>
              </a:spcAft>
              <a:buClr>
                <a:schemeClr val="accent1">
                  <a:lumMod val="75000"/>
                </a:schemeClr>
              </a:buClr>
              <a:buSzPct val="85000"/>
              <a:buFont typeface="Wingdings" pitchFamily="2" charset="2"/>
              <a:buChar char="§"/>
            </a:pPr>
            <a:r>
              <a:rPr lang="en-US" b="0" strike="noStrike" spc="-1"/>
              <a:t>Deus espera que Seus servos tenham um coração zeloso com sua obra. Sempre que abençoamos a vida do próximo e honramos o nome de Jesus, participamos da construção espiritual do Reino de dEus.</a:t>
            </a:r>
          </a:p>
        </p:txBody>
      </p:sp>
      <p:sp>
        <p:nvSpPr>
          <p:cNvPr id="83" name="Rectangle 82">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128670"/>
            <a:ext cx="10222992" cy="80683"/>
          </a:xfrm>
          <a:prstGeom prst="rect">
            <a:avLst/>
          </a:prstGeom>
          <a:blipFill dpi="0" rotWithShape="1">
            <a:blip r:embed="rId5">
              <a:alphaModFix amt="85000"/>
              <a:lum bright="70000" contrast="-70000"/>
              <a:extLst>
                <a:ext uri="{BEBA8EAE-BF5A-486C-A8C5-ECC9F3942E4B}">
                  <a14:imgProps xmlns:a14="http://schemas.microsoft.com/office/drawing/2010/main">
                    <a14:imgLayer r:embed="rId6">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5" name="Oval 84">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2">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87" name="Oval 86">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ço Reservado para Conteúdo 4" descr="Interface gráfica do usuário, Aplicativo, Teams&#10;&#10;Descrição gerada automaticamente">
            <a:extLst>
              <a:ext uri="{FF2B5EF4-FFF2-40B4-BE49-F238E27FC236}">
                <a16:creationId xmlns:a16="http://schemas.microsoft.com/office/drawing/2014/main" id="{A9F5EA7E-3ABD-4172-921F-317104F28D0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85213" y="0"/>
            <a:ext cx="5837649" cy="3261194"/>
          </a:xfrm>
          <a:prstGeom prst="rect">
            <a:avLst/>
          </a:prstGeom>
          <a:ln>
            <a:noFill/>
          </a:ln>
          <a:effectLst>
            <a:outerShdw blurRad="292100" dist="139700" dir="2700000" algn="tl" rotWithShape="0">
              <a:srgbClr val="333333">
                <a:alpha val="65000"/>
              </a:srgbClr>
            </a:outerShdw>
          </a:effectLst>
        </p:spPr>
      </p:pic>
      <p:pic>
        <p:nvPicPr>
          <p:cNvPr id="4" name="Imagem 3">
            <a:extLst>
              <a:ext uri="{FF2B5EF4-FFF2-40B4-BE49-F238E27FC236}">
                <a16:creationId xmlns:a16="http://schemas.microsoft.com/office/drawing/2014/main" id="{B623677D-910D-41E9-86A6-BEBD513E1232}"/>
              </a:ext>
            </a:extLst>
          </p:cNvPr>
          <p:cNvPicPr>
            <a:picLocks noChangeAspect="1"/>
          </p:cNvPicPr>
          <p:nvPr/>
        </p:nvPicPr>
        <p:blipFill>
          <a:blip r:embed="rId3"/>
          <a:stretch>
            <a:fillRect/>
          </a:stretch>
        </p:blipFill>
        <p:spPr>
          <a:xfrm>
            <a:off x="27794" y="841598"/>
            <a:ext cx="3726425" cy="3726425"/>
          </a:xfrm>
          <a:prstGeom prst="rect">
            <a:avLst/>
          </a:prstGeom>
        </p:spPr>
      </p:pic>
      <p:pic>
        <p:nvPicPr>
          <p:cNvPr id="5124" name="Picture 4" descr="Inscrever Se GIFs - Get the best GIF on GIPHY">
            <a:extLst>
              <a:ext uri="{FF2B5EF4-FFF2-40B4-BE49-F238E27FC236}">
                <a16:creationId xmlns:a16="http://schemas.microsoft.com/office/drawing/2014/main" id="{E04064F2-A5F6-440B-B641-A2A133F5743E}"/>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547637" y="868096"/>
            <a:ext cx="33909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m 5" descr="Forma&#10;&#10;Descrição gerada automaticamente com confiança baixa">
            <a:extLst>
              <a:ext uri="{FF2B5EF4-FFF2-40B4-BE49-F238E27FC236}">
                <a16:creationId xmlns:a16="http://schemas.microsoft.com/office/drawing/2014/main" id="{AE253FD1-C0CE-4E0E-88FD-AA090F4A863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975" y="4856078"/>
            <a:ext cx="1940675" cy="1905001"/>
          </a:xfrm>
          <a:prstGeom prst="rect">
            <a:avLst/>
          </a:prstGeom>
        </p:spPr>
      </p:pic>
      <p:sp>
        <p:nvSpPr>
          <p:cNvPr id="8" name="CaixaDeTexto 7">
            <a:extLst>
              <a:ext uri="{FF2B5EF4-FFF2-40B4-BE49-F238E27FC236}">
                <a16:creationId xmlns:a16="http://schemas.microsoft.com/office/drawing/2014/main" id="{3CEF2C47-6523-415F-BBD3-862C64C97ADE}"/>
              </a:ext>
            </a:extLst>
          </p:cNvPr>
          <p:cNvSpPr txBox="1"/>
          <p:nvPr/>
        </p:nvSpPr>
        <p:spPr>
          <a:xfrm>
            <a:off x="49975" y="219107"/>
            <a:ext cx="4114800"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t-BR" sz="3200" dirty="0"/>
              <a:t>COMO AJUDAR?</a:t>
            </a:r>
          </a:p>
        </p:txBody>
      </p:sp>
      <p:pic>
        <p:nvPicPr>
          <p:cNvPr id="9" name="Imagem 8" descr="Desenho de rosto de pessoa&#10;&#10;Descrição gerada automaticamente com confiança baixa">
            <a:extLst>
              <a:ext uri="{FF2B5EF4-FFF2-40B4-BE49-F238E27FC236}">
                <a16:creationId xmlns:a16="http://schemas.microsoft.com/office/drawing/2014/main" id="{E33C4E3B-B16A-4F99-91E6-A345115CBDD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01178" y="487270"/>
            <a:ext cx="1809750" cy="1143000"/>
          </a:xfrm>
          <a:prstGeom prst="rect">
            <a:avLst/>
          </a:prstGeom>
        </p:spPr>
      </p:pic>
      <p:pic>
        <p:nvPicPr>
          <p:cNvPr id="3" name="Imagem 2" descr="Interface gráfica do usuário, Aplicativo&#10;&#10;Descrição gerada automaticamente">
            <a:extLst>
              <a:ext uri="{FF2B5EF4-FFF2-40B4-BE49-F238E27FC236}">
                <a16:creationId xmlns:a16="http://schemas.microsoft.com/office/drawing/2014/main" id="{235A01E0-DFCD-403A-B465-BFD17622C37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88013" y="2913250"/>
            <a:ext cx="1885477" cy="3315123"/>
          </a:xfrm>
          <a:prstGeom prst="rect">
            <a:avLst/>
          </a:prstGeom>
          <a:ln>
            <a:noFill/>
          </a:ln>
          <a:effectLst>
            <a:outerShdw blurRad="292100" dist="139700" dir="2700000" algn="tl" rotWithShape="0">
              <a:srgbClr val="333333">
                <a:alpha val="65000"/>
              </a:srgbClr>
            </a:outerShdw>
          </a:effectLst>
        </p:spPr>
      </p:pic>
      <p:pic>
        <p:nvPicPr>
          <p:cNvPr id="10" name="Imagem 9" descr="Uma imagem contendo mulher, jogador, bola, balançando&#10;&#10;Descrição gerada automaticamente">
            <a:extLst>
              <a:ext uri="{FF2B5EF4-FFF2-40B4-BE49-F238E27FC236}">
                <a16:creationId xmlns:a16="http://schemas.microsoft.com/office/drawing/2014/main" id="{1BB17BAF-CF12-4993-83D9-2FDE996AE7A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266421">
            <a:off x="7021510" y="5001861"/>
            <a:ext cx="1158682" cy="1873383"/>
          </a:xfrm>
          <a:prstGeom prst="rect">
            <a:avLst/>
          </a:prstGeom>
          <a:ln>
            <a:noFill/>
          </a:ln>
          <a:effectLst>
            <a:outerShdw blurRad="292100" dist="139700" dir="2700000" algn="tl" rotWithShape="0">
              <a:srgbClr val="333333">
                <a:alpha val="65000"/>
              </a:srgbClr>
            </a:outerShdw>
          </a:effectLst>
        </p:spPr>
      </p:pic>
      <p:grpSp>
        <p:nvGrpSpPr>
          <p:cNvPr id="11" name="Agrupar 10">
            <a:extLst>
              <a:ext uri="{FF2B5EF4-FFF2-40B4-BE49-F238E27FC236}">
                <a16:creationId xmlns:a16="http://schemas.microsoft.com/office/drawing/2014/main" id="{1584D127-F47D-483C-B584-7F425CE221F3}"/>
              </a:ext>
            </a:extLst>
          </p:cNvPr>
          <p:cNvGrpSpPr/>
          <p:nvPr/>
        </p:nvGrpSpPr>
        <p:grpSpPr>
          <a:xfrm>
            <a:off x="4411451" y="3163269"/>
            <a:ext cx="2625751" cy="2392224"/>
            <a:chOff x="7663544" y="780037"/>
            <a:chExt cx="3832268" cy="4215517"/>
          </a:xfrm>
        </p:grpSpPr>
        <p:pic>
          <p:nvPicPr>
            <p:cNvPr id="12" name="Imagem 11" descr="Tela de celular com texto preto sobre fundo azul&#10;&#10;Descrição gerada automaticamente">
              <a:extLst>
                <a:ext uri="{FF2B5EF4-FFF2-40B4-BE49-F238E27FC236}">
                  <a16:creationId xmlns:a16="http://schemas.microsoft.com/office/drawing/2014/main" id="{A7B243FA-C9F6-4AEA-8648-A2867874B37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63544" y="780037"/>
              <a:ext cx="3832268" cy="3832268"/>
            </a:xfrm>
            <a:prstGeom prst="rect">
              <a:avLst/>
            </a:prstGeom>
            <a:ln>
              <a:noFill/>
            </a:ln>
            <a:effectLst>
              <a:outerShdw blurRad="292100" dist="139700" dir="2700000" algn="tl" rotWithShape="0">
                <a:srgbClr val="333333">
                  <a:alpha val="65000"/>
                </a:srgbClr>
              </a:outerShdw>
            </a:effectLst>
          </p:spPr>
        </p:pic>
        <p:sp>
          <p:nvSpPr>
            <p:cNvPr id="13" name="CaixaDeTexto 12">
              <a:extLst>
                <a:ext uri="{FF2B5EF4-FFF2-40B4-BE49-F238E27FC236}">
                  <a16:creationId xmlns:a16="http://schemas.microsoft.com/office/drawing/2014/main" id="{430C9AC5-ACEB-44F2-8C2F-C910CE6FC4EA}"/>
                </a:ext>
              </a:extLst>
            </p:cNvPr>
            <p:cNvSpPr txBox="1"/>
            <p:nvPr/>
          </p:nvSpPr>
          <p:spPr>
            <a:xfrm>
              <a:off x="7663544" y="4626222"/>
              <a:ext cx="3832268" cy="369332"/>
            </a:xfrm>
            <a:prstGeom prst="rect">
              <a:avLst/>
            </a:prstGeom>
            <a:noFill/>
          </p:spPr>
          <p:txBody>
            <a:bodyPr wrap="square">
              <a:spAutoFit/>
            </a:bodyPr>
            <a:lstStyle/>
            <a:p>
              <a:r>
                <a:rPr lang="pt-BR" dirty="0">
                  <a:hlinkClick r:id="rId10"/>
                </a:rPr>
                <a:t>https://t.me/juliocesarmedeiros</a:t>
              </a:r>
              <a:r>
                <a:rPr lang="pt-BR" dirty="0"/>
                <a:t> </a:t>
              </a:r>
            </a:p>
          </p:txBody>
        </p:sp>
      </p:grpSp>
      <p:grpSp>
        <p:nvGrpSpPr>
          <p:cNvPr id="14" name="Agrupar 13">
            <a:extLst>
              <a:ext uri="{FF2B5EF4-FFF2-40B4-BE49-F238E27FC236}">
                <a16:creationId xmlns:a16="http://schemas.microsoft.com/office/drawing/2014/main" id="{BCAD959F-17A5-48AA-A436-BEDFEE90161F}"/>
              </a:ext>
            </a:extLst>
          </p:cNvPr>
          <p:cNvGrpSpPr/>
          <p:nvPr/>
        </p:nvGrpSpPr>
        <p:grpSpPr>
          <a:xfrm>
            <a:off x="7556473" y="3393335"/>
            <a:ext cx="4472684" cy="3468286"/>
            <a:chOff x="43782" y="2855194"/>
            <a:chExt cx="4472684" cy="3468286"/>
          </a:xfrm>
        </p:grpSpPr>
        <p:sp>
          <p:nvSpPr>
            <p:cNvPr id="15" name="CaixaDeTexto 14">
              <a:extLst>
                <a:ext uri="{FF2B5EF4-FFF2-40B4-BE49-F238E27FC236}">
                  <a16:creationId xmlns:a16="http://schemas.microsoft.com/office/drawing/2014/main" id="{E2CD8D81-37BF-4F10-8062-94008A0D5306}"/>
                </a:ext>
              </a:extLst>
            </p:cNvPr>
            <p:cNvSpPr txBox="1"/>
            <p:nvPr/>
          </p:nvSpPr>
          <p:spPr>
            <a:xfrm>
              <a:off x="43782" y="2855194"/>
              <a:ext cx="4408714" cy="17543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pt-BR" dirty="0">
                  <a:solidFill>
                    <a:schemeClr val="bg1"/>
                  </a:solidFill>
                  <a:hlinkClick r:id="rId11">
                    <a:extLst>
                      <a:ext uri="{A12FA001-AC4F-418D-AE19-62706E023703}">
                        <ahyp:hlinkClr xmlns:ahyp="http://schemas.microsoft.com/office/drawing/2018/hyperlinkcolor" val="tx"/>
                      </a:ext>
                    </a:extLst>
                  </a:hlinkClick>
                </a:rPr>
                <a:t>https://go.hotmart.com/D45351936X?dp=1</a:t>
              </a:r>
              <a:r>
                <a:rPr lang="pt-BR" dirty="0">
                  <a:solidFill>
                    <a:schemeClr val="bg1"/>
                  </a:solidFill>
                </a:rPr>
                <a:t> </a:t>
              </a:r>
            </a:p>
            <a:p>
              <a:r>
                <a:rPr lang="pt-BR" dirty="0"/>
                <a:t>Venha ser nosso aluno neste curso de professores de Escola Dominical! Não perca está oportunidade.</a:t>
              </a:r>
            </a:p>
            <a:p>
              <a:r>
                <a:rPr lang="pt-BR" dirty="0"/>
                <a:t> Totalmente on-line</a:t>
              </a:r>
            </a:p>
            <a:p>
              <a:r>
                <a:rPr lang="pt-BR" dirty="0"/>
                <a:t>Certificado ao final</a:t>
              </a:r>
            </a:p>
          </p:txBody>
        </p:sp>
        <p:pic>
          <p:nvPicPr>
            <p:cNvPr id="16" name="Picture 2">
              <a:extLst>
                <a:ext uri="{FF2B5EF4-FFF2-40B4-BE49-F238E27FC236}">
                  <a16:creationId xmlns:a16="http://schemas.microsoft.com/office/drawing/2014/main" id="{42C81C0A-FECB-470C-8849-37E4502BF10D}"/>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066685" y="3873699"/>
              <a:ext cx="2449781" cy="2449781"/>
            </a:xfrm>
            <a:prstGeom prst="rect">
              <a:avLst/>
            </a:prstGeom>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pic>
      </p:grpSp>
    </p:spTree>
    <p:extLst>
      <p:ext uri="{BB962C8B-B14F-4D97-AF65-F5344CB8AC3E}">
        <p14:creationId xmlns:p14="http://schemas.microsoft.com/office/powerpoint/2010/main" val="118648043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ço Reservado para Conteúdo 4" descr="Uma imagem contendo pessoa, mulher, segurando, frente&#10;&#10;Descrição gerada automaticamente">
            <a:extLst>
              <a:ext uri="{FF2B5EF4-FFF2-40B4-BE49-F238E27FC236}">
                <a16:creationId xmlns:a16="http://schemas.microsoft.com/office/drawing/2014/main" id="{7195910B-10B0-46EC-87BF-E2C1FDFDA4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27297" y="409587"/>
            <a:ext cx="6718913" cy="5039185"/>
          </a:xfrm>
          <a:prstGeom prst="rect">
            <a:avLst/>
          </a:prstGeom>
          <a:ln>
            <a:noFill/>
          </a:ln>
          <a:effectLst>
            <a:outerShdw blurRad="292100" dist="139700" dir="2700000" algn="tl" rotWithShape="0">
              <a:srgbClr val="333333">
                <a:alpha val="65000"/>
              </a:srgbClr>
            </a:outerShdw>
          </a:effectLst>
        </p:spPr>
      </p:pic>
      <p:pic>
        <p:nvPicPr>
          <p:cNvPr id="7" name="Imagem 6" descr="Homem de terno azul&#10;&#10;Descrição gerada automaticamente">
            <a:extLst>
              <a:ext uri="{FF2B5EF4-FFF2-40B4-BE49-F238E27FC236}">
                <a16:creationId xmlns:a16="http://schemas.microsoft.com/office/drawing/2014/main" id="{C91BA2FA-4866-433D-9E8E-76E7E8AC04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570214" cy="6858000"/>
          </a:xfrm>
          <a:prstGeom prst="rect">
            <a:avLst/>
          </a:prstGeom>
        </p:spPr>
      </p:pic>
      <p:sp>
        <p:nvSpPr>
          <p:cNvPr id="8" name="CaixaDeTexto 7">
            <a:extLst>
              <a:ext uri="{FF2B5EF4-FFF2-40B4-BE49-F238E27FC236}">
                <a16:creationId xmlns:a16="http://schemas.microsoft.com/office/drawing/2014/main" id="{506C6A0B-6E45-488A-A1C5-5659EA8E23DE}"/>
              </a:ext>
            </a:extLst>
          </p:cNvPr>
          <p:cNvSpPr txBox="1"/>
          <p:nvPr/>
        </p:nvSpPr>
        <p:spPr>
          <a:xfrm>
            <a:off x="5362414" y="5858359"/>
            <a:ext cx="2479728" cy="369332"/>
          </a:xfrm>
          <a:prstGeom prst="rect">
            <a:avLst/>
          </a:prstGeom>
          <a:noFill/>
        </p:spPr>
        <p:txBody>
          <a:bodyPr wrap="square" rtlCol="0">
            <a:spAutoFit/>
          </a:bodyPr>
          <a:lstStyle/>
          <a:p>
            <a:r>
              <a:rPr lang="pt-BR"/>
              <a:t>Pr. Júlio César Medeiros</a:t>
            </a:r>
            <a:endParaRPr lang="pt-BR" dirty="0"/>
          </a:p>
        </p:txBody>
      </p:sp>
      <p:pic>
        <p:nvPicPr>
          <p:cNvPr id="10" name="Gráfico 9" descr="Bolas de Harvey 100% com preenchimento sólido">
            <a:extLst>
              <a:ext uri="{FF2B5EF4-FFF2-40B4-BE49-F238E27FC236}">
                <a16:creationId xmlns:a16="http://schemas.microsoft.com/office/drawing/2014/main" id="{97E0EC46-731B-47A5-A9E3-A3868A3A8F4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089717" y="5670046"/>
            <a:ext cx="914400" cy="914400"/>
          </a:xfrm>
          <a:prstGeom prst="rect">
            <a:avLst/>
          </a:prstGeom>
        </p:spPr>
      </p:pic>
      <p:pic>
        <p:nvPicPr>
          <p:cNvPr id="18" name="Gráfico 17" descr="Bolas de Harvey 100% com preenchimento sólido">
            <a:extLst>
              <a:ext uri="{FF2B5EF4-FFF2-40B4-BE49-F238E27FC236}">
                <a16:creationId xmlns:a16="http://schemas.microsoft.com/office/drawing/2014/main" id="{B816CE7D-B5E6-4048-BDFC-8A8C1ECBB60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14742" y="5670046"/>
            <a:ext cx="914400" cy="914400"/>
          </a:xfrm>
          <a:prstGeom prst="rect">
            <a:avLst/>
          </a:prstGeom>
        </p:spPr>
      </p:pic>
      <p:pic>
        <p:nvPicPr>
          <p:cNvPr id="20" name="Gráfico 19" descr="Bolas de Harvey 100% com preenchimento sólido">
            <a:extLst>
              <a:ext uri="{FF2B5EF4-FFF2-40B4-BE49-F238E27FC236}">
                <a16:creationId xmlns:a16="http://schemas.microsoft.com/office/drawing/2014/main" id="{5DB010EE-43C8-4970-841A-5A5A30E5363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280630" y="5670046"/>
            <a:ext cx="914400" cy="914400"/>
          </a:xfrm>
          <a:prstGeom prst="rect">
            <a:avLst/>
          </a:prstGeom>
        </p:spPr>
      </p:pic>
    </p:spTree>
    <p:extLst>
      <p:ext uri="{BB962C8B-B14F-4D97-AF65-F5344CB8AC3E}">
        <p14:creationId xmlns:p14="http://schemas.microsoft.com/office/powerpoint/2010/main" val="397880302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F3AF35CD-DA30-4E34-B0F3-32C27766DA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36310" y="0"/>
            <a:ext cx="435568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ítulo 8">
            <a:extLst>
              <a:ext uri="{FF2B5EF4-FFF2-40B4-BE49-F238E27FC236}">
                <a16:creationId xmlns:a16="http://schemas.microsoft.com/office/drawing/2014/main" id="{EEE906F6-70AB-49BF-8B6A-6E8DC5C9745A}"/>
              </a:ext>
            </a:extLst>
          </p:cNvPr>
          <p:cNvSpPr>
            <a:spLocks noGrp="1"/>
          </p:cNvSpPr>
          <p:nvPr>
            <p:ph type="title"/>
          </p:nvPr>
        </p:nvSpPr>
        <p:spPr>
          <a:xfrm>
            <a:off x="8156351" y="484632"/>
            <a:ext cx="3274568" cy="599889"/>
          </a:xfrm>
          <a:ln>
            <a:noFill/>
          </a:ln>
        </p:spPr>
        <p:txBody>
          <a:bodyPr vert="horz" lIns="91440" tIns="45720" rIns="91440" bIns="45720" rtlCol="0" anchor="ctr">
            <a:normAutofit/>
          </a:bodyPr>
          <a:lstStyle/>
          <a:p>
            <a:r>
              <a:rPr lang="en-US" sz="3200" dirty="0" err="1"/>
              <a:t>Versículo-chave</a:t>
            </a:r>
            <a:endParaRPr lang="en-US" sz="3200" dirty="0"/>
          </a:p>
        </p:txBody>
      </p:sp>
      <p:sp>
        <p:nvSpPr>
          <p:cNvPr id="10" name="Espaço Reservado para Conteúdo 9">
            <a:extLst>
              <a:ext uri="{FF2B5EF4-FFF2-40B4-BE49-F238E27FC236}">
                <a16:creationId xmlns:a16="http://schemas.microsoft.com/office/drawing/2014/main" id="{12C09920-15B2-4E9C-9C8C-E7E02BAFB777}"/>
              </a:ext>
            </a:extLst>
          </p:cNvPr>
          <p:cNvSpPr>
            <a:spLocks noGrp="1"/>
          </p:cNvSpPr>
          <p:nvPr>
            <p:ph idx="1"/>
          </p:nvPr>
        </p:nvSpPr>
        <p:spPr>
          <a:xfrm>
            <a:off x="8038214" y="2121408"/>
            <a:ext cx="3662171" cy="1514927"/>
          </a:xfrm>
        </p:spPr>
        <p:txBody>
          <a:bodyPr vert="horz" lIns="91440" tIns="45720" rIns="91440" bIns="45720" rtlCol="0">
            <a:normAutofit fontScale="70000" lnSpcReduction="20000"/>
          </a:bodyPr>
          <a:lstStyle/>
          <a:p>
            <a:r>
              <a:rPr lang="pt-BR" sz="3200" dirty="0"/>
              <a:t>“Porque o Senhor dá a sabedoria; da sua boca vem o conhecimento e o entendimento”, PV 2.6.</a:t>
            </a:r>
          </a:p>
          <a:p>
            <a:pPr marL="0" indent="0">
              <a:buNone/>
            </a:pPr>
            <a:endParaRPr lang="en-US" sz="1600" dirty="0"/>
          </a:p>
        </p:txBody>
      </p:sp>
      <p:grpSp>
        <p:nvGrpSpPr>
          <p:cNvPr id="17" name="Group 16">
            <a:extLst>
              <a:ext uri="{FF2B5EF4-FFF2-40B4-BE49-F238E27FC236}">
                <a16:creationId xmlns:a16="http://schemas.microsoft.com/office/drawing/2014/main" id="{BCFC42DC-2C46-47C4-BC61-530557385D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18" name="Oval 17">
              <a:extLst>
                <a:ext uri="{FF2B5EF4-FFF2-40B4-BE49-F238E27FC236}">
                  <a16:creationId xmlns:a16="http://schemas.microsoft.com/office/drawing/2014/main" id="{54B91A37-AA1F-4966-8ACF-93023547DA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4">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9" name="Oval 18">
              <a:extLst>
                <a:ext uri="{FF2B5EF4-FFF2-40B4-BE49-F238E27FC236}">
                  <a16:creationId xmlns:a16="http://schemas.microsoft.com/office/drawing/2014/main" id="{17B17AC5-0931-432F-9A4A-DDCFAA010A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11" name="Espaço Reservado para Conteúdo 9">
            <a:extLst>
              <a:ext uri="{FF2B5EF4-FFF2-40B4-BE49-F238E27FC236}">
                <a16:creationId xmlns:a16="http://schemas.microsoft.com/office/drawing/2014/main" id="{C161B349-AE1A-4B4F-A371-28859368743F}"/>
              </a:ext>
            </a:extLst>
          </p:cNvPr>
          <p:cNvSpPr txBox="1">
            <a:spLocks/>
          </p:cNvSpPr>
          <p:nvPr/>
        </p:nvSpPr>
        <p:spPr>
          <a:xfrm>
            <a:off x="8196754" y="5091466"/>
            <a:ext cx="3662171" cy="1106317"/>
          </a:xfrm>
          <a:prstGeom prst="rect">
            <a:avLst/>
          </a:prstGeom>
        </p:spPr>
        <p:txBody>
          <a:bodyPr vert="horz" lIns="91440" tIns="45720" rIns="91440" bIns="45720" rtlCol="0">
            <a:normAutofit/>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a:lstStyle>
          <a:p>
            <a:pPr algn="ctr"/>
            <a:r>
              <a:rPr lang="pt-BR" sz="2000" b="0" strike="noStrike" spc="-1" dirty="0">
                <a:solidFill>
                  <a:srgbClr val="000000"/>
                </a:solidFill>
                <a:latin typeface="Century Gothic"/>
                <a:ea typeface="Noto Sans CJK SC"/>
              </a:rPr>
              <a:t>Saber que a comunhão com Deus é a fonte de toda sabedoria.</a:t>
            </a:r>
          </a:p>
        </p:txBody>
      </p:sp>
      <p:sp>
        <p:nvSpPr>
          <p:cNvPr id="12" name="Título 8">
            <a:extLst>
              <a:ext uri="{FF2B5EF4-FFF2-40B4-BE49-F238E27FC236}">
                <a16:creationId xmlns:a16="http://schemas.microsoft.com/office/drawing/2014/main" id="{0C679C14-41E0-4D01-9BAB-0A9A1D36FEA7}"/>
              </a:ext>
            </a:extLst>
          </p:cNvPr>
          <p:cNvSpPr txBox="1">
            <a:spLocks/>
          </p:cNvSpPr>
          <p:nvPr/>
        </p:nvSpPr>
        <p:spPr>
          <a:xfrm>
            <a:off x="8196754" y="4236928"/>
            <a:ext cx="3274568" cy="599889"/>
          </a:xfrm>
          <a:prstGeom prst="rect">
            <a:avLst/>
          </a:prstGeom>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5">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en-US" sz="3200" dirty="0" err="1"/>
              <a:t>Objetivo</a:t>
            </a:r>
            <a:r>
              <a:rPr lang="en-US" sz="3200" dirty="0"/>
              <a:t>:</a:t>
            </a:r>
          </a:p>
        </p:txBody>
      </p:sp>
      <p:pic>
        <p:nvPicPr>
          <p:cNvPr id="2050" name="Picture 2" descr="Colunas | Vagner Miranda: A Bíblia">
            <a:extLst>
              <a:ext uri="{FF2B5EF4-FFF2-40B4-BE49-F238E27FC236}">
                <a16:creationId xmlns:a16="http://schemas.microsoft.com/office/drawing/2014/main" id="{1DC4A84D-69F6-4740-AFE3-4328C1C1734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7730" y="891649"/>
            <a:ext cx="6667500" cy="4752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14694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ítulo 1"/>
          <p:cNvSpPr>
            <a:spLocks noGrp="1"/>
          </p:cNvSpPr>
          <p:nvPr>
            <p:ph type="title"/>
          </p:nvPr>
        </p:nvSpPr>
        <p:spPr>
          <a:xfrm>
            <a:off x="1069848" y="484632"/>
            <a:ext cx="10058400" cy="1609344"/>
          </a:xfrm>
        </p:spPr>
        <p:txBody>
          <a:bodyPr>
            <a:normAutofit/>
          </a:bodyPr>
          <a:lstStyle/>
          <a:p>
            <a:r>
              <a:rPr lang="pt-BR" dirty="0"/>
              <a:t>Atividade em Grupo</a:t>
            </a:r>
          </a:p>
        </p:txBody>
      </p:sp>
      <p:sp>
        <p:nvSpPr>
          <p:cNvPr id="3" name="Espaço Reservado para Conteúdo 2"/>
          <p:cNvSpPr>
            <a:spLocks noGrp="1"/>
          </p:cNvSpPr>
          <p:nvPr>
            <p:ph idx="1"/>
          </p:nvPr>
        </p:nvSpPr>
        <p:spPr>
          <a:xfrm>
            <a:off x="6496216" y="2320412"/>
            <a:ext cx="4876315" cy="4366469"/>
          </a:xfrm>
        </p:spPr>
        <p:txBody>
          <a:bodyPr anchor="ctr">
            <a:normAutofit/>
          </a:bodyPr>
          <a:lstStyle/>
          <a:p>
            <a:pPr algn="just"/>
            <a:r>
              <a:rPr lang="pt-BR" sz="2000" b="0" strike="noStrike" spc="-1" dirty="0">
                <a:solidFill>
                  <a:srgbClr val="404040"/>
                </a:solidFill>
                <a:latin typeface="Century Gothic"/>
              </a:rPr>
              <a:t>Ao ouvir sobre a fama, a sabedoria e a riqueza de Salomão, a rainha de Sabá, um antigo reino mencionado nas escrituras judaicas, sentiu o desejo de conhecer o rei de Israel pessoalmente. Pergunte aos alunos que tipo de fama eles gostariam de possuir: na igreja, no colégio e na vizinhança. Em seguida, pergunte o que eles tem feito para que isso se concretize. Incentive a participação de todos alunos na conversa.</a:t>
            </a:r>
          </a:p>
          <a:p>
            <a:pPr algn="just"/>
            <a:endParaRPr lang="pt-BR" dirty="0"/>
          </a:p>
        </p:txBody>
      </p:sp>
      <p:sp>
        <p:nvSpPr>
          <p:cNvPr id="19" name="Oval 18">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4">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21" name="Oval 20">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pic>
        <p:nvPicPr>
          <p:cNvPr id="5" name="Imagem 4" descr="Desenho de uma loja&#10;&#10;Descrição gerada automaticamente com confiança baixa">
            <a:extLst>
              <a:ext uri="{FF2B5EF4-FFF2-40B4-BE49-F238E27FC236}">
                <a16:creationId xmlns:a16="http://schemas.microsoft.com/office/drawing/2014/main" id="{A4B19029-6B8D-4B85-AD0F-EE2A34C8E64A}"/>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984504" y="2320412"/>
            <a:ext cx="5362385" cy="3574923"/>
          </a:xfrm>
          <a:prstGeom prst="rect">
            <a:avLst/>
          </a:prstGeom>
        </p:spPr>
      </p:pic>
      <p:sp>
        <p:nvSpPr>
          <p:cNvPr id="6" name="CaixaDeTexto 5">
            <a:extLst>
              <a:ext uri="{FF2B5EF4-FFF2-40B4-BE49-F238E27FC236}">
                <a16:creationId xmlns:a16="http://schemas.microsoft.com/office/drawing/2014/main" id="{9C20E07E-2616-4F4C-A9E9-FDDC59A707A9}"/>
              </a:ext>
            </a:extLst>
          </p:cNvPr>
          <p:cNvSpPr txBox="1"/>
          <p:nvPr/>
        </p:nvSpPr>
        <p:spPr>
          <a:xfrm>
            <a:off x="984504" y="5895335"/>
            <a:ext cx="5016137" cy="230832"/>
          </a:xfrm>
          <a:prstGeom prst="rect">
            <a:avLst/>
          </a:prstGeom>
          <a:noFill/>
        </p:spPr>
        <p:txBody>
          <a:bodyPr wrap="square" rtlCol="0">
            <a:spAutoFit/>
          </a:bodyPr>
          <a:lstStyle/>
          <a:p>
            <a:r>
              <a:rPr lang="pt-BR" sz="900" dirty="0"/>
              <a:t>Hall da Fama</a:t>
            </a:r>
          </a:p>
        </p:txBody>
      </p:sp>
    </p:spTree>
    <p:extLst>
      <p:ext uri="{BB962C8B-B14F-4D97-AF65-F5344CB8AC3E}">
        <p14:creationId xmlns:p14="http://schemas.microsoft.com/office/powerpoint/2010/main" val="341771814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2" name="Group 191">
            <a:extLst>
              <a:ext uri="{FF2B5EF4-FFF2-40B4-BE49-F238E27FC236}">
                <a16:creationId xmlns:a16="http://schemas.microsoft.com/office/drawing/2014/main" id="{16DBFAD4-B5FC-442B-A283-381B01B195F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01725" y="6229681"/>
            <a:ext cx="457200" cy="457200"/>
            <a:chOff x="11361456" y="6195813"/>
            <a:chExt cx="548640" cy="548640"/>
          </a:xfrm>
        </p:grpSpPr>
        <p:sp>
          <p:nvSpPr>
            <p:cNvPr id="193" name="Oval 192">
              <a:extLst>
                <a:ext uri="{FF2B5EF4-FFF2-40B4-BE49-F238E27FC236}">
                  <a16:creationId xmlns:a16="http://schemas.microsoft.com/office/drawing/2014/main" id="{9B649DC7-8769-4383-A6F2-8F366BA7A1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61456" y="6195813"/>
              <a:ext cx="548640" cy="548640"/>
            </a:xfrm>
            <a:prstGeom prst="ellipse">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94" name="Oval 193">
              <a:extLst>
                <a:ext uri="{FF2B5EF4-FFF2-40B4-BE49-F238E27FC236}">
                  <a16:creationId xmlns:a16="http://schemas.microsoft.com/office/drawing/2014/main" id="{0C67FD53-2686-4E0E-BA49-976F78F9AA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96488" y="6230844"/>
              <a:ext cx="478576" cy="478578"/>
            </a:xfrm>
            <a:prstGeom prst="ellipse">
              <a:avLst/>
            </a:prstGeom>
            <a:noFill/>
            <a:ln w="12700" cap="flat" cmpd="sng" algn="ctr">
              <a:solidFill>
                <a:srgbClr val="FFFFFF"/>
              </a:solidFill>
              <a:prstDash val="solid"/>
            </a:ln>
            <a:effectLst/>
          </p:spPr>
        </p:sp>
      </p:grpSp>
      <p:sp useBgFill="1">
        <p:nvSpPr>
          <p:cNvPr id="195" name="Rectangle 194">
            <a:extLst>
              <a:ext uri="{FF2B5EF4-FFF2-40B4-BE49-F238E27FC236}">
                <a16:creationId xmlns:a16="http://schemas.microsoft.com/office/drawing/2014/main" id="{E009DD9B-5EE2-4C0D-8B2B-351C8C10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6" name="Rectangle 195">
            <a:extLst>
              <a:ext uri="{FF2B5EF4-FFF2-40B4-BE49-F238E27FC236}">
                <a16:creationId xmlns:a16="http://schemas.microsoft.com/office/drawing/2014/main" id="{E720DB99-7745-4E75-9D96-AAB6D55C53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464119"/>
            <a:ext cx="10222992" cy="80683"/>
          </a:xfrm>
          <a:prstGeom prst="rect">
            <a:avLst/>
          </a:prstGeom>
          <a:blipFill dpi="0" rotWithShape="1">
            <a:blip r:embed="rId4">
              <a:alphaModFix amt="85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97" name="Rectangle 196">
            <a:extLst>
              <a:ext uri="{FF2B5EF4-FFF2-40B4-BE49-F238E27FC236}">
                <a16:creationId xmlns:a16="http://schemas.microsoft.com/office/drawing/2014/main" id="{D68803C4-E159-4360-B7BB-74205C8F78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601952"/>
            <a:ext cx="10222992" cy="1385874"/>
          </a:xfrm>
          <a:prstGeom prst="rect">
            <a:avLst/>
          </a:prstGeom>
          <a:blipFill dpi="0" rotWithShape="1">
            <a:blip r:embed="rId4">
              <a:alphaModFix amt="85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98" name="Rectangle 197">
            <a:extLst>
              <a:ext uri="{FF2B5EF4-FFF2-40B4-BE49-F238E27FC236}">
                <a16:creationId xmlns:a16="http://schemas.microsoft.com/office/drawing/2014/main" id="{504B0465-3B07-49BF-BEA7-D81476246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4504" y="2038655"/>
            <a:ext cx="10222992" cy="80683"/>
          </a:xfrm>
          <a:prstGeom prst="rect">
            <a:avLst/>
          </a:prstGeom>
          <a:blipFill dpi="0" rotWithShape="1">
            <a:blip r:embed="rId4">
              <a:alphaModFix amt="85000"/>
              <a:lum bright="70000" contrast="-70000"/>
              <a:extLst>
                <a:ext uri="{BEBA8EAE-BF5A-486C-A8C5-ECC9F3942E4B}">
                  <a14:imgProps xmlns:a14="http://schemas.microsoft.com/office/drawing/2010/main">
                    <a14:imgLayer r:embed="rId5">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0" name="TextShape 1"/>
          <p:cNvSpPr txBox="1"/>
          <p:nvPr/>
        </p:nvSpPr>
        <p:spPr>
          <a:xfrm>
            <a:off x="1069848" y="484632"/>
            <a:ext cx="10058400" cy="1609344"/>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5400" b="0" strike="noStrike" cap="all" spc="-1">
                <a:blipFill>
                  <a:blip r:embed="rId6">
                    <a:extLst>
                      <a:ext uri="{28A0092B-C50C-407E-A947-70E740481C1C}">
                        <a14:useLocalDpi xmlns:a14="http://schemas.microsoft.com/office/drawing/2010/main" val="0"/>
                      </a:ext>
                    </a:extLst>
                  </a:blip>
                  <a:tile tx="6350" ty="-127000" sx="65000" sy="64000" flip="none" algn="tl"/>
                </a:blipFill>
                <a:latin typeface="+mj-lt"/>
                <a:ea typeface="+mj-ea"/>
                <a:cs typeface="+mj-cs"/>
              </a:rPr>
              <a:t>Introdução</a:t>
            </a:r>
          </a:p>
        </p:txBody>
      </p:sp>
      <p:pic>
        <p:nvPicPr>
          <p:cNvPr id="1026" name="Picture 2" descr="O Nascimento de Salomão | Blog do Filipão!">
            <a:extLst>
              <a:ext uri="{FF2B5EF4-FFF2-40B4-BE49-F238E27FC236}">
                <a16:creationId xmlns:a16="http://schemas.microsoft.com/office/drawing/2014/main" id="{3B5D5B32-5298-4EB8-8FFB-49F59DA9EAD4}"/>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8286" r="11616" b="2"/>
          <a:stretch/>
        </p:blipFill>
        <p:spPr bwMode="auto">
          <a:xfrm>
            <a:off x="1007196" y="2265037"/>
            <a:ext cx="5088800" cy="3907158"/>
          </a:xfrm>
          <a:prstGeom prst="rect">
            <a:avLst/>
          </a:prstGeom>
          <a:noFill/>
          <a:extLst>
            <a:ext uri="{909E8E84-426E-40DD-AFC4-6F175D3DCCD1}">
              <a14:hiddenFill xmlns:a14="http://schemas.microsoft.com/office/drawing/2010/main">
                <a:solidFill>
                  <a:srgbClr val="FFFFFF"/>
                </a:solidFill>
              </a14:hiddenFill>
            </a:ext>
          </a:extLst>
        </p:spPr>
      </p:pic>
      <p:sp>
        <p:nvSpPr>
          <p:cNvPr id="141" name="TextShape 2"/>
          <p:cNvSpPr txBox="1"/>
          <p:nvPr/>
        </p:nvSpPr>
        <p:spPr>
          <a:xfrm>
            <a:off x="6496216" y="2320412"/>
            <a:ext cx="4632031" cy="3851787"/>
          </a:xfrm>
          <a:prstGeom prst="rect">
            <a:avLst/>
          </a:prstGeom>
        </p:spPr>
        <p:txBody>
          <a:bodyPr vert="horz" lIns="91440" tIns="45720" rIns="91440" bIns="45720" rtlCol="0" anchor="ctr">
            <a:normAutofit/>
          </a:bodyPr>
          <a:lstStyle/>
          <a:p>
            <a:pPr indent="-182880">
              <a:lnSpc>
                <a:spcPct val="90000"/>
              </a:lnSpc>
              <a:spcBef>
                <a:spcPts val="1417"/>
              </a:spcBef>
              <a:buClr>
                <a:schemeClr val="accent1">
                  <a:lumMod val="75000"/>
                </a:schemeClr>
              </a:buClr>
              <a:buSzPct val="85000"/>
              <a:buFont typeface="Wingdings" pitchFamily="2" charset="2"/>
              <a:buChar char="§"/>
            </a:pPr>
            <a:r>
              <a:rPr lang="en-US" b="0" strike="noStrike" spc="-1"/>
              <a:t>A escolha de Salomão como rei de Israel foi um ato gracioso de Deus, que rejeitou o primeiro filho de Davi com Bete-Seba. Salomão foi, portanto, o segundo filho de deles, a quem o Senhor amou (2Sm ). </a:t>
            </a:r>
          </a:p>
          <a:p>
            <a:pPr indent="-182880">
              <a:lnSpc>
                <a:spcPct val="90000"/>
              </a:lnSpc>
              <a:spcBef>
                <a:spcPts val="1417"/>
              </a:spcBef>
              <a:buClr>
                <a:schemeClr val="accent1">
                  <a:lumMod val="75000"/>
                </a:schemeClr>
              </a:buClr>
              <a:buSzPct val="85000"/>
              <a:buFont typeface="Wingdings" pitchFamily="2" charset="2"/>
              <a:buChar char="§"/>
            </a:pPr>
            <a:r>
              <a:rPr lang="en-US" b="0" strike="noStrike" spc="-1"/>
              <a:t>Deus confirmou o trono de Salomão.</a:t>
            </a:r>
          </a:p>
          <a:p>
            <a:pPr indent="-182880">
              <a:lnSpc>
                <a:spcPct val="90000"/>
              </a:lnSpc>
              <a:spcBef>
                <a:spcPts val="1417"/>
              </a:spcBef>
              <a:buClr>
                <a:schemeClr val="accent1">
                  <a:lumMod val="75000"/>
                </a:schemeClr>
              </a:buClr>
              <a:buSzPct val="85000"/>
              <a:buFont typeface="Wingdings" pitchFamily="2" charset="2"/>
              <a:buChar char="§"/>
            </a:pPr>
            <a:r>
              <a:rPr lang="en-US" spc="-1"/>
              <a:t>Depois de muitos contratempos, Davi confiou o trono a Salomão, segundo a vontade de Deus ( 1Rs 1.35)</a:t>
            </a:r>
            <a:endParaRPr lang="en-US" b="0" strike="noStrike" spc="-1"/>
          </a:p>
        </p:txBody>
      </p:sp>
      <p:sp>
        <p:nvSpPr>
          <p:cNvPr id="199" name="Oval 198">
            <a:extLst>
              <a:ext uri="{FF2B5EF4-FFF2-40B4-BE49-F238E27FC236}">
                <a16:creationId xmlns:a16="http://schemas.microsoft.com/office/drawing/2014/main" id="{49B7FFA5-14CB-4A4F-9BCC-CA3AA5D9D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01725" y="6229681"/>
            <a:ext cx="457200" cy="457200"/>
          </a:xfrm>
          <a:prstGeom prst="ellipse">
            <a:avLst/>
          </a:prstGeom>
          <a:blipFill dpi="0" rotWithShape="1">
            <a:blip r:embed="rId2">
              <a:duotone>
                <a:schemeClr val="accent1">
                  <a:shade val="45000"/>
                  <a:satMod val="135000"/>
                </a:schemeClr>
                <a:prstClr val="white"/>
              </a:duotone>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200" name="Oval 199">
            <a:extLst>
              <a:ext uri="{FF2B5EF4-FFF2-40B4-BE49-F238E27FC236}">
                <a16:creationId xmlns:a16="http://schemas.microsoft.com/office/drawing/2014/main" id="{04E48745-7512-4EC2-9E20-9092D121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918" y="6258874"/>
            <a:ext cx="398813" cy="398815"/>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TextShape 1"/>
          <p:cNvSpPr txBox="1"/>
          <p:nvPr/>
        </p:nvSpPr>
        <p:spPr>
          <a:xfrm>
            <a:off x="2593080" y="624240"/>
            <a:ext cx="8911440" cy="1280520"/>
          </a:xfrm>
          <a:prstGeom prst="rect">
            <a:avLst/>
          </a:prstGeom>
          <a:noFill/>
          <a:ln>
            <a:noFill/>
          </a:ln>
        </p:spPr>
        <p:txBody>
          <a:bodyPr>
            <a:normAutofit/>
          </a:bodyPr>
          <a:lstStyle/>
          <a:p>
            <a:pPr>
              <a:lnSpc>
                <a:spcPct val="100000"/>
              </a:lnSpc>
            </a:pPr>
            <a:r>
              <a:rPr lang="pt-BR" sz="4000" b="0" strike="noStrike" spc="-1" dirty="0">
                <a:solidFill>
                  <a:srgbClr val="178DBB"/>
                </a:solidFill>
                <a:latin typeface="Century Gothic"/>
              </a:rPr>
              <a:t>1 . UM SÁBIO PEDIDO </a:t>
            </a:r>
            <a:endParaRPr lang="pt-BR" sz="4000" b="0" strike="noStrike" spc="-1" dirty="0">
              <a:solidFill>
                <a:srgbClr val="000000"/>
              </a:solidFill>
              <a:latin typeface="Century Gothic"/>
            </a:endParaRPr>
          </a:p>
        </p:txBody>
      </p:sp>
      <p:sp>
        <p:nvSpPr>
          <p:cNvPr id="145" name="TextShape 2"/>
          <p:cNvSpPr txBox="1"/>
          <p:nvPr/>
        </p:nvSpPr>
        <p:spPr>
          <a:xfrm>
            <a:off x="2589120" y="2133720"/>
            <a:ext cx="8915040" cy="3777120"/>
          </a:xfrm>
          <a:prstGeom prst="rect">
            <a:avLst/>
          </a:prstGeom>
          <a:noFill/>
          <a:ln>
            <a:noFill/>
          </a:ln>
        </p:spPr>
        <p:txBody>
          <a:bodyPr>
            <a:normAutofit lnSpcReduction="10000"/>
          </a:bodyPr>
          <a:lstStyle/>
          <a:p>
            <a:pPr algn="just">
              <a:spcBef>
                <a:spcPts val="1417"/>
              </a:spcBef>
            </a:pPr>
            <a:r>
              <a:rPr lang="pt-BR" spc="-1" dirty="0">
                <a:solidFill>
                  <a:srgbClr val="404040"/>
                </a:solidFill>
                <a:latin typeface="Century Gothic"/>
              </a:rPr>
              <a:t>Com a  aprovação de Davi, o jovem Salomão foi ungido rei sobre Israel. </a:t>
            </a:r>
          </a:p>
          <a:p>
            <a:pPr algn="just">
              <a:spcBef>
                <a:spcPts val="1417"/>
              </a:spcBef>
            </a:pPr>
            <a:r>
              <a:rPr lang="pt-BR" sz="1800" b="0" strike="noStrike" spc="-1" dirty="0">
                <a:solidFill>
                  <a:srgbClr val="404040"/>
                </a:solidFill>
                <a:latin typeface="Century Gothic"/>
              </a:rPr>
              <a:t>Salomão sentiu que tinha uma grande responsabilidade em suas mãos: liderar o povo e julgar as suas causas com justiça.</a:t>
            </a:r>
          </a:p>
          <a:p>
            <a:pPr algn="just">
              <a:spcBef>
                <a:spcPts val="1417"/>
              </a:spcBef>
            </a:pPr>
            <a:r>
              <a:rPr lang="pt-BR" sz="1800" b="0" strike="noStrike" spc="-1" dirty="0">
                <a:solidFill>
                  <a:srgbClr val="404040"/>
                </a:solidFill>
                <a:latin typeface="Century Gothic"/>
              </a:rPr>
              <a:t>Certo dia, Salomão estava dormindo, e o Senhor apareceu para ele em sonho, dizendo: “Pede o que quiseres que te dê”, 1Rs 3.5. “A teu servo, pois,  dá um coração entendido para julgar o teu povo, para que prudentemente discirna entre o bem e o mal”, 1Rs 3.9.</a:t>
            </a:r>
          </a:p>
          <a:p>
            <a:pPr algn="just">
              <a:spcBef>
                <a:spcPts val="1417"/>
              </a:spcBef>
            </a:pPr>
            <a:r>
              <a:rPr lang="pt-BR" spc="-1" dirty="0">
                <a:solidFill>
                  <a:srgbClr val="404040"/>
                </a:solidFill>
                <a:latin typeface="Century Gothic"/>
              </a:rPr>
              <a:t>O Senhor se agradou tanto do pedido de Salomão que, além da sabedoria inigualável, ainda que lhe deu a promessa de possuir riquezas, honra e glória (1Rs 3.11-13)</a:t>
            </a:r>
          </a:p>
          <a:p>
            <a:pPr algn="just">
              <a:spcBef>
                <a:spcPts val="1417"/>
              </a:spcBef>
            </a:pPr>
            <a:r>
              <a:rPr lang="pt-BR" sz="1800" b="0" strike="noStrike" spc="-1" dirty="0">
                <a:solidFill>
                  <a:srgbClr val="404040"/>
                </a:solidFill>
                <a:latin typeface="Century Gothic"/>
              </a:rPr>
              <a:t>Todo o reino de Israel percebeu quão sábio o rei Salomão, e a sabedoria repercutiu em todas as nações vizinhas.</a:t>
            </a:r>
          </a:p>
          <a:p>
            <a:pPr algn="just">
              <a:spcBef>
                <a:spcPts val="1417"/>
              </a:spcBef>
            </a:pPr>
            <a:endParaRPr lang="pt-BR" sz="1800" b="0" strike="noStrike" spc="-1" dirty="0">
              <a:solidFill>
                <a:srgbClr val="404040"/>
              </a:solidFill>
              <a:latin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TextShape 1"/>
          <p:cNvSpPr txBox="1"/>
          <p:nvPr/>
        </p:nvSpPr>
        <p:spPr>
          <a:xfrm>
            <a:off x="2593080" y="624240"/>
            <a:ext cx="8911440" cy="726480"/>
          </a:xfrm>
          <a:prstGeom prst="rect">
            <a:avLst/>
          </a:prstGeom>
          <a:noFill/>
          <a:ln>
            <a:noFill/>
          </a:ln>
        </p:spPr>
        <p:txBody>
          <a:bodyPr>
            <a:normAutofit/>
          </a:bodyPr>
          <a:lstStyle/>
          <a:p>
            <a:r>
              <a:rPr lang="pt-BR" sz="3000" b="0" strike="noStrike" spc="-1" dirty="0">
                <a:solidFill>
                  <a:srgbClr val="178DBB"/>
                </a:solidFill>
                <a:latin typeface="Century Gothic"/>
                <a:ea typeface="Noto Sans CJK SC"/>
              </a:rPr>
              <a:t>2. A FAMA DE SALOMÃO</a:t>
            </a:r>
            <a:endParaRPr lang="pt-BR" sz="3000" b="0" strike="noStrike" spc="-1" dirty="0">
              <a:solidFill>
                <a:srgbClr val="000000"/>
              </a:solidFill>
              <a:latin typeface="Century Gothic"/>
            </a:endParaRPr>
          </a:p>
        </p:txBody>
      </p:sp>
      <p:sp>
        <p:nvSpPr>
          <p:cNvPr id="147" name="TextShape 2"/>
          <p:cNvSpPr txBox="1"/>
          <p:nvPr/>
        </p:nvSpPr>
        <p:spPr>
          <a:xfrm>
            <a:off x="2589120" y="2133720"/>
            <a:ext cx="8915040" cy="3777120"/>
          </a:xfrm>
          <a:prstGeom prst="rect">
            <a:avLst/>
          </a:prstGeom>
          <a:noFill/>
          <a:ln>
            <a:noFill/>
          </a:ln>
        </p:spPr>
        <p:txBody>
          <a:bodyPr>
            <a:normAutofit/>
          </a:bodyPr>
          <a:lstStyle/>
          <a:p>
            <a:pPr algn="just">
              <a:lnSpc>
                <a:spcPct val="100000"/>
              </a:lnSpc>
              <a:spcBef>
                <a:spcPts val="1417"/>
              </a:spcBef>
            </a:pPr>
            <a:r>
              <a:rPr lang="pt-BR" sz="1800" b="0" strike="noStrike" spc="-1" dirty="0">
                <a:solidFill>
                  <a:srgbClr val="404040"/>
                </a:solidFill>
                <a:latin typeface="Century Gothic"/>
              </a:rPr>
              <a:t>A sabedoria de Salomão fez com que ele ficasse conhecido em todos os lugares, até mesmo nas nações mais distantes. A rainha de </a:t>
            </a:r>
            <a:r>
              <a:rPr lang="pt-BR" sz="1800" b="0" strike="noStrike" spc="-1" dirty="0" err="1">
                <a:solidFill>
                  <a:srgbClr val="404040"/>
                </a:solidFill>
                <a:latin typeface="Century Gothic"/>
              </a:rPr>
              <a:t>Sabá</a:t>
            </a:r>
            <a:r>
              <a:rPr lang="pt-BR" spc="-1" dirty="0">
                <a:solidFill>
                  <a:srgbClr val="404040"/>
                </a:solidFill>
                <a:latin typeface="Century Gothic"/>
              </a:rPr>
              <a:t>, por exemplo, saiu da Etiópia para conhecer a grandiosidade do reino de Salomão.</a:t>
            </a:r>
          </a:p>
          <a:p>
            <a:pPr algn="just">
              <a:lnSpc>
                <a:spcPct val="100000"/>
              </a:lnSpc>
              <a:spcBef>
                <a:spcPts val="1417"/>
              </a:spcBef>
            </a:pPr>
            <a:r>
              <a:rPr lang="pt-BR" spc="-1" dirty="0">
                <a:solidFill>
                  <a:srgbClr val="404040"/>
                </a:solidFill>
                <a:latin typeface="Century Gothic"/>
              </a:rPr>
              <a:t>Ao ver a sabedoria de Salomão, a grandiosidade do palácio, as iguarias à mesa, o assentar do oficiais e os trajes dos servos, a rainha de </a:t>
            </a:r>
            <a:r>
              <a:rPr lang="pt-BR" spc="-1" dirty="0" err="1">
                <a:solidFill>
                  <a:srgbClr val="404040"/>
                </a:solidFill>
                <a:latin typeface="Century Gothic"/>
              </a:rPr>
              <a:t>Sabá</a:t>
            </a:r>
            <a:r>
              <a:rPr lang="pt-BR" spc="-1" dirty="0">
                <a:solidFill>
                  <a:srgbClr val="404040"/>
                </a:solidFill>
                <a:latin typeface="Century Gothic"/>
              </a:rPr>
              <a:t> se maravilhou. Ela voltou para o seu país impressionada como reino de Salomão (1Rs 10.4-9).</a:t>
            </a:r>
          </a:p>
          <a:p>
            <a:pPr algn="just">
              <a:lnSpc>
                <a:spcPct val="100000"/>
              </a:lnSpc>
              <a:spcBef>
                <a:spcPts val="1417"/>
              </a:spcBef>
            </a:pPr>
            <a:r>
              <a:rPr lang="pt-BR" sz="1800" b="0" strike="noStrike" spc="-1" dirty="0">
                <a:solidFill>
                  <a:srgbClr val="404040"/>
                </a:solidFill>
                <a:latin typeface="Century Gothic"/>
              </a:rPr>
              <a:t>A boa fama, portanto, é um alvo que o cristão deve perseguir ao longo de toda a vida.</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TextShape 1"/>
          <p:cNvSpPr txBox="1"/>
          <p:nvPr/>
        </p:nvSpPr>
        <p:spPr>
          <a:xfrm>
            <a:off x="2514702" y="624240"/>
            <a:ext cx="8911440" cy="1280520"/>
          </a:xfrm>
          <a:prstGeom prst="rect">
            <a:avLst/>
          </a:prstGeom>
          <a:noFill/>
          <a:ln>
            <a:noFill/>
          </a:ln>
        </p:spPr>
        <p:txBody>
          <a:bodyPr>
            <a:normAutofit/>
          </a:bodyPr>
          <a:lstStyle/>
          <a:p>
            <a:pPr>
              <a:lnSpc>
                <a:spcPct val="100000"/>
              </a:lnSpc>
            </a:pPr>
            <a:r>
              <a:rPr lang="pt-BR" sz="4000" b="0" strike="noStrike" spc="-1" dirty="0">
                <a:solidFill>
                  <a:srgbClr val="178DBB"/>
                </a:solidFill>
                <a:latin typeface="Century Gothic"/>
              </a:rPr>
              <a:t>3. </a:t>
            </a:r>
            <a:r>
              <a:rPr lang="pt-BR" sz="4000" spc="-1" dirty="0">
                <a:solidFill>
                  <a:srgbClr val="178DBB"/>
                </a:solidFill>
                <a:latin typeface="Century Gothic"/>
              </a:rPr>
              <a:t>LONGE DE DEUS</a:t>
            </a:r>
            <a:endParaRPr lang="pt-BR" sz="4000" b="0" strike="noStrike" spc="-1" dirty="0">
              <a:solidFill>
                <a:srgbClr val="000000"/>
              </a:solidFill>
              <a:latin typeface="Century Gothic"/>
            </a:endParaRPr>
          </a:p>
        </p:txBody>
      </p:sp>
      <p:sp>
        <p:nvSpPr>
          <p:cNvPr id="149" name="TextShape 2"/>
          <p:cNvSpPr txBox="1"/>
          <p:nvPr/>
        </p:nvSpPr>
        <p:spPr>
          <a:xfrm>
            <a:off x="2589120" y="1828800"/>
            <a:ext cx="8915040" cy="3777120"/>
          </a:xfrm>
          <a:prstGeom prst="rect">
            <a:avLst/>
          </a:prstGeom>
          <a:noFill/>
          <a:ln>
            <a:noFill/>
          </a:ln>
        </p:spPr>
        <p:txBody>
          <a:bodyPr>
            <a:normAutofit fontScale="92500" lnSpcReduction="10000"/>
          </a:bodyPr>
          <a:lstStyle/>
          <a:p>
            <a:pPr algn="just"/>
            <a:r>
              <a:rPr lang="pt-BR" sz="1800" b="0" strike="noStrike" spc="-1" dirty="0">
                <a:solidFill>
                  <a:srgbClr val="404040"/>
                </a:solidFill>
                <a:latin typeface="Century Gothic"/>
              </a:rPr>
              <a:t>Apesar se sua grande sabedoria, Salomão, com o passar do tempo, afastou-se de Deus. O rei passou a amar mulheres estranhas (1Rs 11.1). Inclusive a filha de Faraó do </a:t>
            </a:r>
            <a:r>
              <a:rPr lang="pt-BR" spc="-1" dirty="0">
                <a:solidFill>
                  <a:srgbClr val="404040"/>
                </a:solidFill>
                <a:latin typeface="Century Gothic"/>
              </a:rPr>
              <a:t>E</a:t>
            </a:r>
            <a:r>
              <a:rPr lang="pt-BR" sz="1800" b="0" strike="noStrike" spc="-1" dirty="0">
                <a:solidFill>
                  <a:srgbClr val="404040"/>
                </a:solidFill>
                <a:latin typeface="Century Gothic"/>
              </a:rPr>
              <a:t>gito. </a:t>
            </a:r>
          </a:p>
          <a:p>
            <a:pPr algn="just"/>
            <a:endParaRPr lang="pt-BR" sz="1800" b="0" strike="noStrike" spc="-1" dirty="0">
              <a:solidFill>
                <a:srgbClr val="404040"/>
              </a:solidFill>
              <a:latin typeface="Century Gothic"/>
            </a:endParaRPr>
          </a:p>
          <a:p>
            <a:pPr algn="just"/>
            <a:r>
              <a:rPr lang="pt-BR" spc="-1" dirty="0">
                <a:solidFill>
                  <a:srgbClr val="404040"/>
                </a:solidFill>
                <a:latin typeface="Century Gothic"/>
              </a:rPr>
              <a:t>Toda queda tem um início. Salomão sabia de sua própria fraqueza e, ao invés de se afastar dela, ele a alimentou  (</a:t>
            </a:r>
            <a:r>
              <a:rPr lang="pt-BR" spc="-1" dirty="0" err="1">
                <a:solidFill>
                  <a:srgbClr val="404040"/>
                </a:solidFill>
                <a:latin typeface="Century Gothic"/>
              </a:rPr>
              <a:t>Dt</a:t>
            </a:r>
            <a:r>
              <a:rPr lang="pt-BR" spc="-1" dirty="0">
                <a:solidFill>
                  <a:srgbClr val="404040"/>
                </a:solidFill>
                <a:latin typeface="Century Gothic"/>
              </a:rPr>
              <a:t> 17.17).</a:t>
            </a:r>
          </a:p>
          <a:p>
            <a:pPr algn="just"/>
            <a:endParaRPr lang="pt-BR" spc="-1" dirty="0">
              <a:solidFill>
                <a:srgbClr val="404040"/>
              </a:solidFill>
              <a:latin typeface="Century Gothic"/>
            </a:endParaRPr>
          </a:p>
          <a:p>
            <a:pPr algn="just"/>
            <a:r>
              <a:rPr lang="pt-BR" spc="-1" dirty="0">
                <a:solidFill>
                  <a:srgbClr val="404040"/>
                </a:solidFill>
                <a:latin typeface="Century Gothic"/>
              </a:rPr>
              <a:t>Por causa disso Deus se entristeceu com Salomão e removeu a bênção que estava sobre ele.</a:t>
            </a:r>
          </a:p>
          <a:p>
            <a:pPr algn="just"/>
            <a:endParaRPr lang="pt-BR" spc="-1" dirty="0">
              <a:solidFill>
                <a:srgbClr val="404040"/>
              </a:solidFill>
              <a:latin typeface="Century Gothic"/>
            </a:endParaRPr>
          </a:p>
          <a:p>
            <a:pPr algn="just"/>
            <a:r>
              <a:rPr lang="pt-BR" spc="-1" dirty="0">
                <a:solidFill>
                  <a:srgbClr val="404040"/>
                </a:solidFill>
                <a:latin typeface="Century Gothic"/>
              </a:rPr>
              <a:t>Salomão, que antes havia sido um rei sábio e de boa fama, conheceu a dor e o sofrimento já no final da vida.</a:t>
            </a:r>
          </a:p>
          <a:p>
            <a:pPr algn="just"/>
            <a:endParaRPr lang="pt-BR" spc="-1" dirty="0">
              <a:solidFill>
                <a:srgbClr val="404040"/>
              </a:solidFill>
              <a:latin typeface="Century Gothic"/>
            </a:endParaRPr>
          </a:p>
          <a:p>
            <a:pPr algn="just"/>
            <a:r>
              <a:rPr lang="pt-BR" spc="-1" dirty="0">
                <a:solidFill>
                  <a:srgbClr val="404040"/>
                </a:solidFill>
                <a:latin typeface="Century Gothic"/>
              </a:rPr>
              <a:t>A vida amorosa de Salomão o fez pecar e perder seu bem mais precioso:  comunhão com Deus.</a:t>
            </a:r>
          </a:p>
          <a:p>
            <a:pPr algn="just"/>
            <a:endParaRPr lang="pt-BR" sz="1800" b="0" strike="noStrike" spc="-1" dirty="0">
              <a:solidFill>
                <a:srgbClr val="404040"/>
              </a:solidFill>
              <a:latin typeface="Century Gothic"/>
            </a:endParaRPr>
          </a:p>
          <a:p>
            <a:endParaRPr lang="pt-BR" sz="1800" b="0" strike="noStrike" spc="-1" dirty="0">
              <a:solidFill>
                <a:srgbClr val="404040"/>
              </a:solidFill>
              <a:latin typeface="Century Gothic"/>
            </a:endParaRPr>
          </a:p>
          <a:p>
            <a:endParaRPr lang="pt-BR" sz="1800" b="0" strike="noStrike" spc="-1" dirty="0">
              <a:solidFill>
                <a:srgbClr val="404040"/>
              </a:solidFill>
              <a:latin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extShape 1"/>
          <p:cNvSpPr txBox="1"/>
          <p:nvPr/>
        </p:nvSpPr>
        <p:spPr>
          <a:xfrm>
            <a:off x="2593080" y="624240"/>
            <a:ext cx="8911440" cy="1280520"/>
          </a:xfrm>
          <a:prstGeom prst="rect">
            <a:avLst/>
          </a:prstGeom>
          <a:noFill/>
          <a:ln>
            <a:noFill/>
          </a:ln>
        </p:spPr>
        <p:txBody>
          <a:bodyPr>
            <a:normAutofit/>
          </a:bodyPr>
          <a:lstStyle/>
          <a:p>
            <a:pPr>
              <a:lnSpc>
                <a:spcPct val="100000"/>
              </a:lnSpc>
            </a:pPr>
            <a:r>
              <a:rPr lang="pt-BR" sz="4000" b="0" strike="noStrike" spc="-1">
                <a:solidFill>
                  <a:srgbClr val="178DBB"/>
                </a:solidFill>
                <a:latin typeface="Century Gothic"/>
              </a:rPr>
              <a:t>Conclusão	</a:t>
            </a:r>
            <a:endParaRPr lang="pt-BR" sz="4000" b="0" strike="noStrike" spc="-1">
              <a:solidFill>
                <a:srgbClr val="000000"/>
              </a:solidFill>
              <a:latin typeface="Century Gothic"/>
            </a:endParaRPr>
          </a:p>
        </p:txBody>
      </p:sp>
      <p:sp>
        <p:nvSpPr>
          <p:cNvPr id="151" name="TextShape 2"/>
          <p:cNvSpPr txBox="1"/>
          <p:nvPr/>
        </p:nvSpPr>
        <p:spPr>
          <a:xfrm>
            <a:off x="2589120" y="1812240"/>
            <a:ext cx="8915040" cy="3777120"/>
          </a:xfrm>
          <a:prstGeom prst="rect">
            <a:avLst/>
          </a:prstGeom>
          <a:noFill/>
          <a:ln>
            <a:noFill/>
          </a:ln>
        </p:spPr>
        <p:txBody>
          <a:bodyPr>
            <a:noAutofit/>
          </a:bodyPr>
          <a:lstStyle/>
          <a:p>
            <a:pPr algn="just"/>
            <a:r>
              <a:rPr lang="pt-BR" sz="1800" b="0" strike="noStrike" spc="-1" dirty="0">
                <a:solidFill>
                  <a:srgbClr val="404040"/>
                </a:solidFill>
                <a:latin typeface="Century Gothic"/>
              </a:rPr>
              <a:t>A história de Salomão nos mostra que ele iniciou sua trajetória com sabedoria, mas a finalizou como um tolo, pois negligenciou a comunhão que tinha com Deus. Apenas Deus pode nos dar toda a sorte de bênçãos, inclusive a sabedoria, por isso o cristão deve vigiar para não perder o que é seu (</a:t>
            </a:r>
            <a:r>
              <a:rPr lang="pt-BR" sz="1800" b="0" strike="noStrike" spc="-1" dirty="0" err="1">
                <a:solidFill>
                  <a:srgbClr val="404040"/>
                </a:solidFill>
                <a:latin typeface="Century Gothic"/>
              </a:rPr>
              <a:t>Ap</a:t>
            </a:r>
            <a:r>
              <a:rPr lang="pt-BR" sz="1800" b="0" strike="noStrike" spc="-1" dirty="0">
                <a:solidFill>
                  <a:srgbClr val="404040"/>
                </a:solidFill>
                <a:latin typeface="Century Gothic"/>
              </a:rPr>
              <a:t> 3.11)</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po de Madeira">
  <a:themeElements>
    <a:clrScheme name="Tipo de Madeira">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Tipo de Madeira">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Tipo de Madeira">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docProps/app.xml><?xml version="1.0" encoding="utf-8"?>
<Properties xmlns="http://schemas.openxmlformats.org/officeDocument/2006/extended-properties" xmlns:vt="http://schemas.openxmlformats.org/officeDocument/2006/docPropsVTypes">
  <Template>TM03090434[[fn=Tipo de Madeira]]</Template>
  <TotalTime>1189</TotalTime>
  <Words>1354</Words>
  <Application>Microsoft Office PowerPoint</Application>
  <PresentationFormat>Widescreen</PresentationFormat>
  <Paragraphs>62</Paragraphs>
  <Slides>15</Slides>
  <Notes>0</Notes>
  <HiddenSlides>0</HiddenSlides>
  <MMClips>0</MMClips>
  <ScaleCrop>false</ScaleCrop>
  <HeadingPairs>
    <vt:vector size="6" baseType="variant">
      <vt:variant>
        <vt:lpstr>Fontes usadas</vt:lpstr>
      </vt:variant>
      <vt:variant>
        <vt:i4>7</vt:i4>
      </vt:variant>
      <vt:variant>
        <vt:lpstr>Tema</vt:lpstr>
      </vt:variant>
      <vt:variant>
        <vt:i4>1</vt:i4>
      </vt:variant>
      <vt:variant>
        <vt:lpstr>Títulos de slides</vt:lpstr>
      </vt:variant>
      <vt:variant>
        <vt:i4>15</vt:i4>
      </vt:variant>
    </vt:vector>
  </HeadingPairs>
  <TitlesOfParts>
    <vt:vector size="23" baseType="lpstr">
      <vt:lpstr>Arial</vt:lpstr>
      <vt:lpstr>Calibri</vt:lpstr>
      <vt:lpstr>Century Gothic</vt:lpstr>
      <vt:lpstr>Rockwell</vt:lpstr>
      <vt:lpstr>Rockwell Condensed</vt:lpstr>
      <vt:lpstr>Rockwell Extra Bold</vt:lpstr>
      <vt:lpstr>Wingdings</vt:lpstr>
      <vt:lpstr>Tipo de Madeira</vt:lpstr>
      <vt:lpstr>Lição 9 – Ascenção e a queda de Salomão.   Base Bíblica 1 Reis 4,v20-34.</vt:lpstr>
      <vt:lpstr>Apresentação do PowerPoint</vt:lpstr>
      <vt:lpstr>Versículo-chave</vt:lpstr>
      <vt:lpstr>Atividade em Grupo</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Débora</dc:creator>
  <cp:lastModifiedBy>Julio César Pereira</cp:lastModifiedBy>
  <cp:revision>129</cp:revision>
  <dcterms:created xsi:type="dcterms:W3CDTF">2021-01-30T11:35:09Z</dcterms:created>
  <dcterms:modified xsi:type="dcterms:W3CDTF">2021-08-28T00:58:05Z</dcterms:modified>
</cp:coreProperties>
</file>